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8" r:id="rId2"/>
    <p:sldId id="260" r:id="rId3"/>
    <p:sldId id="276" r:id="rId4"/>
    <p:sldId id="279" r:id="rId5"/>
    <p:sldId id="280" r:id="rId6"/>
    <p:sldId id="282" r:id="rId7"/>
    <p:sldId id="286" r:id="rId8"/>
    <p:sldId id="287" r:id="rId9"/>
    <p:sldId id="288" r:id="rId10"/>
    <p:sldId id="261" r:id="rId11"/>
    <p:sldId id="289" r:id="rId12"/>
    <p:sldId id="278" r:id="rId13"/>
    <p:sldId id="283" r:id="rId14"/>
    <p:sldId id="290" r:id="rId15"/>
    <p:sldId id="285" r:id="rId16"/>
    <p:sldId id="295" r:id="rId17"/>
    <p:sldId id="297" r:id="rId18"/>
    <p:sldId id="298" r:id="rId19"/>
    <p:sldId id="299" r:id="rId20"/>
    <p:sldId id="300" r:id="rId21"/>
    <p:sldId id="273" r:id="rId22"/>
    <p:sldId id="302" r:id="rId23"/>
    <p:sldId id="307" r:id="rId24"/>
    <p:sldId id="308" r:id="rId25"/>
    <p:sldId id="309" r:id="rId26"/>
    <p:sldId id="310" r:id="rId27"/>
    <p:sldId id="311" r:id="rId28"/>
    <p:sldId id="256" r:id="rId29"/>
    <p:sldId id="257" r:id="rId30"/>
    <p:sldId id="291" r:id="rId31"/>
    <p:sldId id="292" r:id="rId32"/>
    <p:sldId id="293" r:id="rId33"/>
    <p:sldId id="294" r:id="rId34"/>
    <p:sldId id="263" r:id="rId35"/>
    <p:sldId id="262" r:id="rId36"/>
    <p:sldId id="264" r:id="rId37"/>
    <p:sldId id="265" r:id="rId38"/>
    <p:sldId id="266" r:id="rId39"/>
    <p:sldId id="267" r:id="rId40"/>
    <p:sldId id="268" r:id="rId41"/>
    <p:sldId id="26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p:scale>
          <a:sx n="57" d="100"/>
          <a:sy n="57" d="100"/>
        </p:scale>
        <p:origin x="82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2EED6-3FC9-4CDC-ACAB-D4448EB21495}" type="doc">
      <dgm:prSet loTypeId="urn:microsoft.com/office/officeart/2005/8/layout/process1" loCatId="process" qsTypeId="urn:microsoft.com/office/officeart/2005/8/quickstyle/simple3" qsCatId="simple" csTypeId="urn:microsoft.com/office/officeart/2005/8/colors/colorful1" csCatId="colorful" phldr="1"/>
      <dgm:spPr/>
    </dgm:pt>
    <dgm:pt modelId="{81B3C916-6084-4D7D-9843-0988357497BA}">
      <dgm:prSet phldrT="[Text]"/>
      <dgm:spPr/>
      <dgm:t>
        <a:bodyPr/>
        <a:lstStyle/>
        <a:p>
          <a:r>
            <a:rPr lang="en-IN" dirty="0"/>
            <a:t>Raw Data</a:t>
          </a:r>
        </a:p>
      </dgm:t>
    </dgm:pt>
    <dgm:pt modelId="{94E3237E-0A66-456A-BEAF-B44C1FFDEAB6}" type="parTrans" cxnId="{A02D2825-C9B7-49F0-8DC6-780EDA0AF005}">
      <dgm:prSet/>
      <dgm:spPr/>
      <dgm:t>
        <a:bodyPr/>
        <a:lstStyle/>
        <a:p>
          <a:endParaRPr lang="en-IN"/>
        </a:p>
      </dgm:t>
    </dgm:pt>
    <dgm:pt modelId="{0465780C-C086-4E9F-8C5C-4D860BB6EC6D}" type="sibTrans" cxnId="{A02D2825-C9B7-49F0-8DC6-780EDA0AF005}">
      <dgm:prSet/>
      <dgm:spPr/>
      <dgm:t>
        <a:bodyPr/>
        <a:lstStyle/>
        <a:p>
          <a:endParaRPr lang="en-IN"/>
        </a:p>
      </dgm:t>
    </dgm:pt>
    <dgm:pt modelId="{7EF09041-3659-4B1F-ACCC-7A7F1C091FE2}">
      <dgm:prSet phldrT="[Text]"/>
      <dgm:spPr/>
      <dgm:t>
        <a:bodyPr/>
        <a:lstStyle/>
        <a:p>
          <a:r>
            <a:rPr lang="en-IN" dirty="0"/>
            <a:t>Data Transformation</a:t>
          </a:r>
        </a:p>
      </dgm:t>
    </dgm:pt>
    <dgm:pt modelId="{40DD3DA3-267F-462A-BDB5-84FC217B9A05}" type="parTrans" cxnId="{D5EE7E2D-34E8-489D-82D0-6E2BDA8CA63B}">
      <dgm:prSet/>
      <dgm:spPr/>
      <dgm:t>
        <a:bodyPr/>
        <a:lstStyle/>
        <a:p>
          <a:endParaRPr lang="en-IN"/>
        </a:p>
      </dgm:t>
    </dgm:pt>
    <dgm:pt modelId="{9A7322F8-0CB0-49BD-94A3-68EA136FA408}" type="sibTrans" cxnId="{D5EE7E2D-34E8-489D-82D0-6E2BDA8CA63B}">
      <dgm:prSet/>
      <dgm:spPr/>
      <dgm:t>
        <a:bodyPr/>
        <a:lstStyle/>
        <a:p>
          <a:endParaRPr lang="en-IN"/>
        </a:p>
      </dgm:t>
    </dgm:pt>
    <dgm:pt modelId="{BEC68271-BCD1-48EE-A184-BC3133FF25ED}">
      <dgm:prSet phldrT="[Text]"/>
      <dgm:spPr/>
      <dgm:t>
        <a:bodyPr/>
        <a:lstStyle/>
        <a:p>
          <a:r>
            <a:rPr lang="en-IN" dirty="0"/>
            <a:t>Useful Information</a:t>
          </a:r>
        </a:p>
      </dgm:t>
    </dgm:pt>
    <dgm:pt modelId="{BC7FC401-3D85-4A57-A487-3FF852A3BFD0}" type="parTrans" cxnId="{D643FDD0-69B5-4D69-8C09-283ED38A39B4}">
      <dgm:prSet/>
      <dgm:spPr/>
      <dgm:t>
        <a:bodyPr/>
        <a:lstStyle/>
        <a:p>
          <a:endParaRPr lang="en-IN"/>
        </a:p>
      </dgm:t>
    </dgm:pt>
    <dgm:pt modelId="{2EB83893-9122-454D-8693-BD27927512CA}" type="sibTrans" cxnId="{D643FDD0-69B5-4D69-8C09-283ED38A39B4}">
      <dgm:prSet/>
      <dgm:spPr/>
      <dgm:t>
        <a:bodyPr/>
        <a:lstStyle/>
        <a:p>
          <a:endParaRPr lang="en-IN"/>
        </a:p>
      </dgm:t>
    </dgm:pt>
    <dgm:pt modelId="{E940308F-BCD0-4857-B290-500DF21449A5}" type="pres">
      <dgm:prSet presAssocID="{5F02EED6-3FC9-4CDC-ACAB-D4448EB21495}" presName="Name0" presStyleCnt="0">
        <dgm:presLayoutVars>
          <dgm:dir/>
          <dgm:resizeHandles val="exact"/>
        </dgm:presLayoutVars>
      </dgm:prSet>
      <dgm:spPr/>
    </dgm:pt>
    <dgm:pt modelId="{1605CE86-3AA0-418D-A046-6409AF28C50D}" type="pres">
      <dgm:prSet presAssocID="{81B3C916-6084-4D7D-9843-0988357497BA}" presName="node" presStyleLbl="node1" presStyleIdx="0" presStyleCnt="3">
        <dgm:presLayoutVars>
          <dgm:bulletEnabled val="1"/>
        </dgm:presLayoutVars>
      </dgm:prSet>
      <dgm:spPr/>
    </dgm:pt>
    <dgm:pt modelId="{58D99865-A1CB-4A5F-AF96-CA31F39D7E95}" type="pres">
      <dgm:prSet presAssocID="{0465780C-C086-4E9F-8C5C-4D860BB6EC6D}" presName="sibTrans" presStyleLbl="sibTrans2D1" presStyleIdx="0" presStyleCnt="2"/>
      <dgm:spPr/>
    </dgm:pt>
    <dgm:pt modelId="{8514499C-9B1A-4349-AA06-DE31E7EE9659}" type="pres">
      <dgm:prSet presAssocID="{0465780C-C086-4E9F-8C5C-4D860BB6EC6D}" presName="connectorText" presStyleLbl="sibTrans2D1" presStyleIdx="0" presStyleCnt="2"/>
      <dgm:spPr/>
    </dgm:pt>
    <dgm:pt modelId="{65E14348-5A86-4350-8EB6-9DB38BD89AFE}" type="pres">
      <dgm:prSet presAssocID="{7EF09041-3659-4B1F-ACCC-7A7F1C091FE2}" presName="node" presStyleLbl="node1" presStyleIdx="1" presStyleCnt="3">
        <dgm:presLayoutVars>
          <dgm:bulletEnabled val="1"/>
        </dgm:presLayoutVars>
      </dgm:prSet>
      <dgm:spPr/>
    </dgm:pt>
    <dgm:pt modelId="{BEA6110F-FEEC-4768-8DD8-443993D6EF38}" type="pres">
      <dgm:prSet presAssocID="{9A7322F8-0CB0-49BD-94A3-68EA136FA408}" presName="sibTrans" presStyleLbl="sibTrans2D1" presStyleIdx="1" presStyleCnt="2"/>
      <dgm:spPr/>
    </dgm:pt>
    <dgm:pt modelId="{968B3A0C-A7B0-48CF-9913-1E841A57AEED}" type="pres">
      <dgm:prSet presAssocID="{9A7322F8-0CB0-49BD-94A3-68EA136FA408}" presName="connectorText" presStyleLbl="sibTrans2D1" presStyleIdx="1" presStyleCnt="2"/>
      <dgm:spPr/>
    </dgm:pt>
    <dgm:pt modelId="{A5C46961-4E2A-4483-ACE3-BA5DC234A6CA}" type="pres">
      <dgm:prSet presAssocID="{BEC68271-BCD1-48EE-A184-BC3133FF25ED}" presName="node" presStyleLbl="node1" presStyleIdx="2" presStyleCnt="3">
        <dgm:presLayoutVars>
          <dgm:bulletEnabled val="1"/>
        </dgm:presLayoutVars>
      </dgm:prSet>
      <dgm:spPr/>
    </dgm:pt>
  </dgm:ptLst>
  <dgm:cxnLst>
    <dgm:cxn modelId="{493FF216-2850-4DBB-8B8E-561B4342E53E}" type="presOf" srcId="{BEC68271-BCD1-48EE-A184-BC3133FF25ED}" destId="{A5C46961-4E2A-4483-ACE3-BA5DC234A6CA}" srcOrd="0" destOrd="0" presId="urn:microsoft.com/office/officeart/2005/8/layout/process1"/>
    <dgm:cxn modelId="{46156621-1C56-4CBF-8788-98DF2D383636}" type="presOf" srcId="{9A7322F8-0CB0-49BD-94A3-68EA136FA408}" destId="{BEA6110F-FEEC-4768-8DD8-443993D6EF38}" srcOrd="0" destOrd="0" presId="urn:microsoft.com/office/officeart/2005/8/layout/process1"/>
    <dgm:cxn modelId="{9B12AD21-12CF-4739-9F23-6016D832C435}" type="presOf" srcId="{5F02EED6-3FC9-4CDC-ACAB-D4448EB21495}" destId="{E940308F-BCD0-4857-B290-500DF21449A5}" srcOrd="0" destOrd="0" presId="urn:microsoft.com/office/officeart/2005/8/layout/process1"/>
    <dgm:cxn modelId="{A02D2825-C9B7-49F0-8DC6-780EDA0AF005}" srcId="{5F02EED6-3FC9-4CDC-ACAB-D4448EB21495}" destId="{81B3C916-6084-4D7D-9843-0988357497BA}" srcOrd="0" destOrd="0" parTransId="{94E3237E-0A66-456A-BEAF-B44C1FFDEAB6}" sibTransId="{0465780C-C086-4E9F-8C5C-4D860BB6EC6D}"/>
    <dgm:cxn modelId="{D5EE7E2D-34E8-489D-82D0-6E2BDA8CA63B}" srcId="{5F02EED6-3FC9-4CDC-ACAB-D4448EB21495}" destId="{7EF09041-3659-4B1F-ACCC-7A7F1C091FE2}" srcOrd="1" destOrd="0" parTransId="{40DD3DA3-267F-462A-BDB5-84FC217B9A05}" sibTransId="{9A7322F8-0CB0-49BD-94A3-68EA136FA408}"/>
    <dgm:cxn modelId="{D597DC53-2F2F-42D7-A42C-F830D4C5E65C}" type="presOf" srcId="{0465780C-C086-4E9F-8C5C-4D860BB6EC6D}" destId="{8514499C-9B1A-4349-AA06-DE31E7EE9659}" srcOrd="1" destOrd="0" presId="urn:microsoft.com/office/officeart/2005/8/layout/process1"/>
    <dgm:cxn modelId="{6A369C75-53CB-4F1E-8DF3-12FC431FA2A0}" type="presOf" srcId="{7EF09041-3659-4B1F-ACCC-7A7F1C091FE2}" destId="{65E14348-5A86-4350-8EB6-9DB38BD89AFE}" srcOrd="0" destOrd="0" presId="urn:microsoft.com/office/officeart/2005/8/layout/process1"/>
    <dgm:cxn modelId="{60ADEACE-7BBA-4476-87DB-2BA27A8EA170}" type="presOf" srcId="{9A7322F8-0CB0-49BD-94A3-68EA136FA408}" destId="{968B3A0C-A7B0-48CF-9913-1E841A57AEED}" srcOrd="1" destOrd="0" presId="urn:microsoft.com/office/officeart/2005/8/layout/process1"/>
    <dgm:cxn modelId="{D643FDD0-69B5-4D69-8C09-283ED38A39B4}" srcId="{5F02EED6-3FC9-4CDC-ACAB-D4448EB21495}" destId="{BEC68271-BCD1-48EE-A184-BC3133FF25ED}" srcOrd="2" destOrd="0" parTransId="{BC7FC401-3D85-4A57-A487-3FF852A3BFD0}" sibTransId="{2EB83893-9122-454D-8693-BD27927512CA}"/>
    <dgm:cxn modelId="{D15C93F1-D081-4D84-A49E-351E94BE0F2A}" type="presOf" srcId="{81B3C916-6084-4D7D-9843-0988357497BA}" destId="{1605CE86-3AA0-418D-A046-6409AF28C50D}" srcOrd="0" destOrd="0" presId="urn:microsoft.com/office/officeart/2005/8/layout/process1"/>
    <dgm:cxn modelId="{7E9700F8-9D5E-4B57-B09D-462E74CB027C}" type="presOf" srcId="{0465780C-C086-4E9F-8C5C-4D860BB6EC6D}" destId="{58D99865-A1CB-4A5F-AF96-CA31F39D7E95}" srcOrd="0" destOrd="0" presId="urn:microsoft.com/office/officeart/2005/8/layout/process1"/>
    <dgm:cxn modelId="{BA76A068-4373-4221-94D9-237C46AF7933}" type="presParOf" srcId="{E940308F-BCD0-4857-B290-500DF21449A5}" destId="{1605CE86-3AA0-418D-A046-6409AF28C50D}" srcOrd="0" destOrd="0" presId="urn:microsoft.com/office/officeart/2005/8/layout/process1"/>
    <dgm:cxn modelId="{C218606A-73DC-495D-B1C5-04D6ACDAE4E5}" type="presParOf" srcId="{E940308F-BCD0-4857-B290-500DF21449A5}" destId="{58D99865-A1CB-4A5F-AF96-CA31F39D7E95}" srcOrd="1" destOrd="0" presId="urn:microsoft.com/office/officeart/2005/8/layout/process1"/>
    <dgm:cxn modelId="{7519A8C2-3115-490F-8E49-9E3DF2618C4C}" type="presParOf" srcId="{58D99865-A1CB-4A5F-AF96-CA31F39D7E95}" destId="{8514499C-9B1A-4349-AA06-DE31E7EE9659}" srcOrd="0" destOrd="0" presId="urn:microsoft.com/office/officeart/2005/8/layout/process1"/>
    <dgm:cxn modelId="{CBE7D523-5720-445C-BDF4-D87E9D68BC36}" type="presParOf" srcId="{E940308F-BCD0-4857-B290-500DF21449A5}" destId="{65E14348-5A86-4350-8EB6-9DB38BD89AFE}" srcOrd="2" destOrd="0" presId="urn:microsoft.com/office/officeart/2005/8/layout/process1"/>
    <dgm:cxn modelId="{639820B1-F61B-4CA6-B09C-0DA7D2D02C16}" type="presParOf" srcId="{E940308F-BCD0-4857-B290-500DF21449A5}" destId="{BEA6110F-FEEC-4768-8DD8-443993D6EF38}" srcOrd="3" destOrd="0" presId="urn:microsoft.com/office/officeart/2005/8/layout/process1"/>
    <dgm:cxn modelId="{F89A4EF5-D8B9-4AB9-86E2-97A2D36001B1}" type="presParOf" srcId="{BEA6110F-FEEC-4768-8DD8-443993D6EF38}" destId="{968B3A0C-A7B0-48CF-9913-1E841A57AEED}" srcOrd="0" destOrd="0" presId="urn:microsoft.com/office/officeart/2005/8/layout/process1"/>
    <dgm:cxn modelId="{5C51FFB2-6B86-41B9-9AC3-B93C14273E95}" type="presParOf" srcId="{E940308F-BCD0-4857-B290-500DF21449A5}" destId="{A5C46961-4E2A-4483-ACE3-BA5DC234A6C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23160C-4266-484D-A179-7B09D63354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F1EE382-503C-407C-BB9F-5E9EC891BF17}">
      <dgm:prSet/>
      <dgm:spPr/>
      <dgm:t>
        <a:bodyPr/>
        <a:lstStyle/>
        <a:p>
          <a:pPr>
            <a:defRPr cap="all"/>
          </a:pPr>
          <a:r>
            <a:rPr lang="en-US" dirty="0"/>
            <a:t>Keras is a high-level neural networks API, written in Python and capable of running on top of TensorFlow, CNTK, or Theano</a:t>
          </a:r>
        </a:p>
      </dgm:t>
    </dgm:pt>
    <dgm:pt modelId="{CE55DDDF-F5C6-4C0B-8E3D-40D3799D8115}" type="parTrans" cxnId="{981A759C-AE3E-4EC9-99DB-F66609EE7A13}">
      <dgm:prSet/>
      <dgm:spPr/>
      <dgm:t>
        <a:bodyPr/>
        <a:lstStyle/>
        <a:p>
          <a:endParaRPr lang="en-US"/>
        </a:p>
      </dgm:t>
    </dgm:pt>
    <dgm:pt modelId="{8BAC7D19-86E1-43C8-9584-70F1E1E3AEE7}" type="sibTrans" cxnId="{981A759C-AE3E-4EC9-99DB-F66609EE7A13}">
      <dgm:prSet/>
      <dgm:spPr/>
      <dgm:t>
        <a:bodyPr/>
        <a:lstStyle/>
        <a:p>
          <a:endParaRPr lang="en-US"/>
        </a:p>
      </dgm:t>
    </dgm:pt>
    <dgm:pt modelId="{682D2173-AFA4-4278-8ECD-66859BC4BCDA}">
      <dgm:prSet/>
      <dgm:spPr/>
      <dgm:t>
        <a:bodyPr/>
        <a:lstStyle/>
        <a:p>
          <a:pPr>
            <a:defRPr cap="all"/>
          </a:pPr>
          <a:r>
            <a:rPr lang="en-US"/>
            <a:t>Allows for easy and fast prototyping (through user friendliness, modularity, and extensibility).</a:t>
          </a:r>
        </a:p>
      </dgm:t>
    </dgm:pt>
    <dgm:pt modelId="{AC7A4196-52D3-4C21-9241-FB5D1364A4E8}" type="parTrans" cxnId="{39BE81F3-754A-4833-BEDD-5BFF297B315F}">
      <dgm:prSet/>
      <dgm:spPr/>
      <dgm:t>
        <a:bodyPr/>
        <a:lstStyle/>
        <a:p>
          <a:endParaRPr lang="en-US"/>
        </a:p>
      </dgm:t>
    </dgm:pt>
    <dgm:pt modelId="{FF296257-28EE-42A6-A71B-557F30910CCF}" type="sibTrans" cxnId="{39BE81F3-754A-4833-BEDD-5BFF297B315F}">
      <dgm:prSet/>
      <dgm:spPr/>
      <dgm:t>
        <a:bodyPr/>
        <a:lstStyle/>
        <a:p>
          <a:endParaRPr lang="en-US"/>
        </a:p>
      </dgm:t>
    </dgm:pt>
    <dgm:pt modelId="{85B49734-7E17-41B1-B1F0-24548CA5200A}">
      <dgm:prSet/>
      <dgm:spPr/>
      <dgm:t>
        <a:bodyPr/>
        <a:lstStyle/>
        <a:p>
          <a:pPr>
            <a:defRPr cap="all"/>
          </a:pPr>
          <a:r>
            <a:rPr lang="en-US" dirty="0"/>
            <a:t>Supports both convolutional networks and recurrent networks, as well as combinations of the two.</a:t>
          </a:r>
        </a:p>
      </dgm:t>
    </dgm:pt>
    <dgm:pt modelId="{2B1B0ED7-6ED6-4276-9A2D-12876A21BB9A}" type="parTrans" cxnId="{DED539C1-1CF1-423A-9EB1-92B76E669A95}">
      <dgm:prSet/>
      <dgm:spPr/>
      <dgm:t>
        <a:bodyPr/>
        <a:lstStyle/>
        <a:p>
          <a:endParaRPr lang="en-US"/>
        </a:p>
      </dgm:t>
    </dgm:pt>
    <dgm:pt modelId="{B584277E-4301-4085-B70B-CBB908C7DC49}" type="sibTrans" cxnId="{DED539C1-1CF1-423A-9EB1-92B76E669A95}">
      <dgm:prSet/>
      <dgm:spPr/>
      <dgm:t>
        <a:bodyPr/>
        <a:lstStyle/>
        <a:p>
          <a:endParaRPr lang="en-US"/>
        </a:p>
      </dgm:t>
    </dgm:pt>
    <dgm:pt modelId="{425515BE-4A72-4DB1-BD86-679D725B3173}">
      <dgm:prSet/>
      <dgm:spPr/>
      <dgm:t>
        <a:bodyPr/>
        <a:lstStyle/>
        <a:p>
          <a:pPr>
            <a:defRPr cap="all"/>
          </a:pPr>
          <a:r>
            <a:rPr lang="en-US"/>
            <a:t>Runs seamlessly on CPU and GPU.</a:t>
          </a:r>
        </a:p>
      </dgm:t>
    </dgm:pt>
    <dgm:pt modelId="{B31D2621-DE65-43EA-B1F5-D596EA2DD7BF}" type="parTrans" cxnId="{CD800764-4671-4AF2-9905-A9D083EA8BAB}">
      <dgm:prSet/>
      <dgm:spPr/>
      <dgm:t>
        <a:bodyPr/>
        <a:lstStyle/>
        <a:p>
          <a:endParaRPr lang="en-US"/>
        </a:p>
      </dgm:t>
    </dgm:pt>
    <dgm:pt modelId="{8F21DE0C-DE38-4B25-8E19-3132B3198258}" type="sibTrans" cxnId="{CD800764-4671-4AF2-9905-A9D083EA8BAB}">
      <dgm:prSet/>
      <dgm:spPr/>
      <dgm:t>
        <a:bodyPr/>
        <a:lstStyle/>
        <a:p>
          <a:endParaRPr lang="en-US"/>
        </a:p>
      </dgm:t>
    </dgm:pt>
    <dgm:pt modelId="{7AF38E95-B0D1-476E-A96A-213D34715B65}">
      <dgm:prSet/>
      <dgm:spPr/>
      <dgm:t>
        <a:bodyPr/>
        <a:lstStyle/>
        <a:p>
          <a:pPr>
            <a:defRPr cap="all"/>
          </a:pPr>
          <a:r>
            <a:rPr lang="en-US"/>
            <a:t>Keras (κέρας) means horn in Greek</a:t>
          </a:r>
        </a:p>
      </dgm:t>
    </dgm:pt>
    <dgm:pt modelId="{D7FF609B-06B6-465D-98D9-382832D697CF}" type="parTrans" cxnId="{4E813001-770C-4185-802C-772062C0293D}">
      <dgm:prSet/>
      <dgm:spPr/>
      <dgm:t>
        <a:bodyPr/>
        <a:lstStyle/>
        <a:p>
          <a:endParaRPr lang="en-US"/>
        </a:p>
      </dgm:t>
    </dgm:pt>
    <dgm:pt modelId="{4F225AC0-3D40-482C-8408-8328005E216E}" type="sibTrans" cxnId="{4E813001-770C-4185-802C-772062C0293D}">
      <dgm:prSet/>
      <dgm:spPr/>
      <dgm:t>
        <a:bodyPr/>
        <a:lstStyle/>
        <a:p>
          <a:endParaRPr lang="en-US"/>
        </a:p>
      </dgm:t>
    </dgm:pt>
    <dgm:pt modelId="{B92E4F80-6B81-4D0A-A432-18F47A490678}">
      <dgm:prSet/>
      <dgm:spPr/>
      <dgm:t>
        <a:bodyPr/>
        <a:lstStyle/>
        <a:p>
          <a:pPr>
            <a:defRPr cap="all"/>
          </a:pPr>
          <a:r>
            <a:rPr lang="en-US" dirty="0"/>
            <a:t>Initially developed as part of the research effort of project ONEIROS (Open-ended Neuro-Electronic Intelligent Robot Operating System)</a:t>
          </a:r>
        </a:p>
      </dgm:t>
    </dgm:pt>
    <dgm:pt modelId="{93DA0DA1-D440-4300-9D13-0ABEB7AAE454}" type="parTrans" cxnId="{846DAF9C-B7F6-4659-BA16-A8F8067C22EB}">
      <dgm:prSet/>
      <dgm:spPr/>
      <dgm:t>
        <a:bodyPr/>
        <a:lstStyle/>
        <a:p>
          <a:endParaRPr lang="en-US"/>
        </a:p>
      </dgm:t>
    </dgm:pt>
    <dgm:pt modelId="{BD60283A-6D02-412C-8621-3AA476AD9114}" type="sibTrans" cxnId="{846DAF9C-B7F6-4659-BA16-A8F8067C22EB}">
      <dgm:prSet/>
      <dgm:spPr/>
      <dgm:t>
        <a:bodyPr/>
        <a:lstStyle/>
        <a:p>
          <a:endParaRPr lang="en-US"/>
        </a:p>
      </dgm:t>
    </dgm:pt>
    <dgm:pt modelId="{C4935DE2-B20C-441F-AE79-75FB200064F8}" type="pres">
      <dgm:prSet presAssocID="{4123160C-4266-484D-A179-7B09D6335493}" presName="root" presStyleCnt="0">
        <dgm:presLayoutVars>
          <dgm:dir/>
          <dgm:resizeHandles val="exact"/>
        </dgm:presLayoutVars>
      </dgm:prSet>
      <dgm:spPr/>
    </dgm:pt>
    <dgm:pt modelId="{E2B9E3E6-D01F-444D-BBA9-22B96050051D}" type="pres">
      <dgm:prSet presAssocID="{1F1EE382-503C-407C-BB9F-5E9EC891BF17}" presName="compNode" presStyleCnt="0"/>
      <dgm:spPr/>
    </dgm:pt>
    <dgm:pt modelId="{37FE3412-EB17-4AAA-9A0A-CE87F4B749ED}" type="pres">
      <dgm:prSet presAssocID="{1F1EE382-503C-407C-BB9F-5E9EC891BF17}" presName="iconBgRect" presStyleLbl="bgShp" presStyleIdx="0" presStyleCnt="6"/>
      <dgm:spPr/>
    </dgm:pt>
    <dgm:pt modelId="{1DFCC93F-BF07-4232-925D-970F38AB49BF}" type="pres">
      <dgm:prSet presAssocID="{1F1EE382-503C-407C-BB9F-5E9EC891BF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5687EFA-3FA8-4BF9-B72B-F1AD152BB757}" type="pres">
      <dgm:prSet presAssocID="{1F1EE382-503C-407C-BB9F-5E9EC891BF17}" presName="spaceRect" presStyleCnt="0"/>
      <dgm:spPr/>
    </dgm:pt>
    <dgm:pt modelId="{9E6000EC-2F8F-476D-B4CF-78B89B5EB91F}" type="pres">
      <dgm:prSet presAssocID="{1F1EE382-503C-407C-BB9F-5E9EC891BF17}" presName="textRect" presStyleLbl="revTx" presStyleIdx="0" presStyleCnt="6">
        <dgm:presLayoutVars>
          <dgm:chMax val="1"/>
          <dgm:chPref val="1"/>
        </dgm:presLayoutVars>
      </dgm:prSet>
      <dgm:spPr/>
    </dgm:pt>
    <dgm:pt modelId="{69C369A1-910D-418D-98E3-F3FD7FF13700}" type="pres">
      <dgm:prSet presAssocID="{8BAC7D19-86E1-43C8-9584-70F1E1E3AEE7}" presName="sibTrans" presStyleCnt="0"/>
      <dgm:spPr/>
    </dgm:pt>
    <dgm:pt modelId="{0B4345EE-069D-4E42-877E-959C35CA5A16}" type="pres">
      <dgm:prSet presAssocID="{682D2173-AFA4-4278-8ECD-66859BC4BCDA}" presName="compNode" presStyleCnt="0"/>
      <dgm:spPr/>
    </dgm:pt>
    <dgm:pt modelId="{400FF6A8-0B54-4B49-9FD0-CDD9C88C67C6}" type="pres">
      <dgm:prSet presAssocID="{682D2173-AFA4-4278-8ECD-66859BC4BCDA}" presName="iconBgRect" presStyleLbl="bgShp" presStyleIdx="1" presStyleCnt="6"/>
      <dgm:spPr/>
    </dgm:pt>
    <dgm:pt modelId="{75E3FDF8-5193-49A2-8CAF-CB9ACB962968}" type="pres">
      <dgm:prSet presAssocID="{682D2173-AFA4-4278-8ECD-66859BC4BCD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98DD99B7-3960-41F5-BD31-F972364333ED}" type="pres">
      <dgm:prSet presAssocID="{682D2173-AFA4-4278-8ECD-66859BC4BCDA}" presName="spaceRect" presStyleCnt="0"/>
      <dgm:spPr/>
    </dgm:pt>
    <dgm:pt modelId="{59F0ADC7-EE82-4E92-82DE-806294D129A7}" type="pres">
      <dgm:prSet presAssocID="{682D2173-AFA4-4278-8ECD-66859BC4BCDA}" presName="textRect" presStyleLbl="revTx" presStyleIdx="1" presStyleCnt="6">
        <dgm:presLayoutVars>
          <dgm:chMax val="1"/>
          <dgm:chPref val="1"/>
        </dgm:presLayoutVars>
      </dgm:prSet>
      <dgm:spPr/>
    </dgm:pt>
    <dgm:pt modelId="{D72618ED-D1C5-411F-81F9-99104511692D}" type="pres">
      <dgm:prSet presAssocID="{FF296257-28EE-42A6-A71B-557F30910CCF}" presName="sibTrans" presStyleCnt="0"/>
      <dgm:spPr/>
    </dgm:pt>
    <dgm:pt modelId="{6741DA1F-D382-45A8-97FB-85EBB8C9CE9F}" type="pres">
      <dgm:prSet presAssocID="{85B49734-7E17-41B1-B1F0-24548CA5200A}" presName="compNode" presStyleCnt="0"/>
      <dgm:spPr/>
    </dgm:pt>
    <dgm:pt modelId="{5965BD64-DE22-4BA7-A762-B90B99FABB97}" type="pres">
      <dgm:prSet presAssocID="{85B49734-7E17-41B1-B1F0-24548CA5200A}" presName="iconBgRect" presStyleLbl="bgShp" presStyleIdx="2" presStyleCnt="6"/>
      <dgm:spPr/>
    </dgm:pt>
    <dgm:pt modelId="{5C621361-E2AD-4696-8DF8-186FBF99ECCA}" type="pres">
      <dgm:prSet presAssocID="{85B49734-7E17-41B1-B1F0-24548CA520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0F5951C-4320-4336-B3D1-4B2EE77D9E46}" type="pres">
      <dgm:prSet presAssocID="{85B49734-7E17-41B1-B1F0-24548CA5200A}" presName="spaceRect" presStyleCnt="0"/>
      <dgm:spPr/>
    </dgm:pt>
    <dgm:pt modelId="{DFF19DD4-F8CF-4679-9ACF-2F55C0D9CA07}" type="pres">
      <dgm:prSet presAssocID="{85B49734-7E17-41B1-B1F0-24548CA5200A}" presName="textRect" presStyleLbl="revTx" presStyleIdx="2" presStyleCnt="6">
        <dgm:presLayoutVars>
          <dgm:chMax val="1"/>
          <dgm:chPref val="1"/>
        </dgm:presLayoutVars>
      </dgm:prSet>
      <dgm:spPr/>
    </dgm:pt>
    <dgm:pt modelId="{053474F1-0473-48ED-93FF-5722E158FC27}" type="pres">
      <dgm:prSet presAssocID="{B584277E-4301-4085-B70B-CBB908C7DC49}" presName="sibTrans" presStyleCnt="0"/>
      <dgm:spPr/>
    </dgm:pt>
    <dgm:pt modelId="{4C4B3A84-CCAB-4FA5-88D4-A1FDFF299AB9}" type="pres">
      <dgm:prSet presAssocID="{425515BE-4A72-4DB1-BD86-679D725B3173}" presName="compNode" presStyleCnt="0"/>
      <dgm:spPr/>
    </dgm:pt>
    <dgm:pt modelId="{C182138F-4ECB-4B65-8B0D-A6531AEB76BD}" type="pres">
      <dgm:prSet presAssocID="{425515BE-4A72-4DB1-BD86-679D725B3173}" presName="iconBgRect" presStyleLbl="bgShp" presStyleIdx="3" presStyleCnt="6"/>
      <dgm:spPr/>
    </dgm:pt>
    <dgm:pt modelId="{8CF0DB9D-5D78-4A0F-BBBA-4259D8D49B9B}" type="pres">
      <dgm:prSet presAssocID="{425515BE-4A72-4DB1-BD86-679D725B317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E777FB3E-A757-4255-BA84-06659048CFE2}" type="pres">
      <dgm:prSet presAssocID="{425515BE-4A72-4DB1-BD86-679D725B3173}" presName="spaceRect" presStyleCnt="0"/>
      <dgm:spPr/>
    </dgm:pt>
    <dgm:pt modelId="{D6616D07-AEC1-4E8B-817C-CA73E9DE15BE}" type="pres">
      <dgm:prSet presAssocID="{425515BE-4A72-4DB1-BD86-679D725B3173}" presName="textRect" presStyleLbl="revTx" presStyleIdx="3" presStyleCnt="6">
        <dgm:presLayoutVars>
          <dgm:chMax val="1"/>
          <dgm:chPref val="1"/>
        </dgm:presLayoutVars>
      </dgm:prSet>
      <dgm:spPr/>
    </dgm:pt>
    <dgm:pt modelId="{192357C6-96B9-4506-A5E8-BEDCFA57D59E}" type="pres">
      <dgm:prSet presAssocID="{8F21DE0C-DE38-4B25-8E19-3132B3198258}" presName="sibTrans" presStyleCnt="0"/>
      <dgm:spPr/>
    </dgm:pt>
    <dgm:pt modelId="{EFFDA371-A2AA-475F-886A-FBC27DCC4424}" type="pres">
      <dgm:prSet presAssocID="{7AF38E95-B0D1-476E-A96A-213D34715B65}" presName="compNode" presStyleCnt="0"/>
      <dgm:spPr/>
    </dgm:pt>
    <dgm:pt modelId="{725FB115-DF0C-431E-BDEB-5034D9D04BCA}" type="pres">
      <dgm:prSet presAssocID="{7AF38E95-B0D1-476E-A96A-213D34715B65}" presName="iconBgRect" presStyleLbl="bgShp" presStyleIdx="4" presStyleCnt="6"/>
      <dgm:spPr/>
    </dgm:pt>
    <dgm:pt modelId="{9BE81A3E-55CA-496E-9720-A81C86D4DC6C}" type="pres">
      <dgm:prSet presAssocID="{7AF38E95-B0D1-476E-A96A-213D34715B6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nicorn"/>
        </a:ext>
      </dgm:extLst>
    </dgm:pt>
    <dgm:pt modelId="{1E9D9904-739C-4101-B0C1-2B97D4A52913}" type="pres">
      <dgm:prSet presAssocID="{7AF38E95-B0D1-476E-A96A-213D34715B65}" presName="spaceRect" presStyleCnt="0"/>
      <dgm:spPr/>
    </dgm:pt>
    <dgm:pt modelId="{3C62939E-A993-4458-ADC4-1859A3B912D0}" type="pres">
      <dgm:prSet presAssocID="{7AF38E95-B0D1-476E-A96A-213D34715B65}" presName="textRect" presStyleLbl="revTx" presStyleIdx="4" presStyleCnt="6">
        <dgm:presLayoutVars>
          <dgm:chMax val="1"/>
          <dgm:chPref val="1"/>
        </dgm:presLayoutVars>
      </dgm:prSet>
      <dgm:spPr/>
    </dgm:pt>
    <dgm:pt modelId="{5D9A2D1E-C507-489A-941E-BB92F8517B38}" type="pres">
      <dgm:prSet presAssocID="{4F225AC0-3D40-482C-8408-8328005E216E}" presName="sibTrans" presStyleCnt="0"/>
      <dgm:spPr/>
    </dgm:pt>
    <dgm:pt modelId="{36976984-4F31-4D7F-A931-72DBC910593D}" type="pres">
      <dgm:prSet presAssocID="{B92E4F80-6B81-4D0A-A432-18F47A490678}" presName="compNode" presStyleCnt="0"/>
      <dgm:spPr/>
    </dgm:pt>
    <dgm:pt modelId="{501EEBD9-2479-42CE-8D13-2FF1CB5E6505}" type="pres">
      <dgm:prSet presAssocID="{B92E4F80-6B81-4D0A-A432-18F47A490678}" presName="iconBgRect" presStyleLbl="bgShp" presStyleIdx="5" presStyleCnt="6"/>
      <dgm:spPr/>
    </dgm:pt>
    <dgm:pt modelId="{E855155F-4CE8-4EBD-97A0-D526525A5C5E}" type="pres">
      <dgm:prSet presAssocID="{B92E4F80-6B81-4D0A-A432-18F47A49067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bot"/>
        </a:ext>
      </dgm:extLst>
    </dgm:pt>
    <dgm:pt modelId="{96DF1BCE-6670-4925-BB55-F6B60644FE80}" type="pres">
      <dgm:prSet presAssocID="{B92E4F80-6B81-4D0A-A432-18F47A490678}" presName="spaceRect" presStyleCnt="0"/>
      <dgm:spPr/>
    </dgm:pt>
    <dgm:pt modelId="{44413F97-C860-4328-9E70-3D93D5A325AC}" type="pres">
      <dgm:prSet presAssocID="{B92E4F80-6B81-4D0A-A432-18F47A490678}" presName="textRect" presStyleLbl="revTx" presStyleIdx="5" presStyleCnt="6">
        <dgm:presLayoutVars>
          <dgm:chMax val="1"/>
          <dgm:chPref val="1"/>
        </dgm:presLayoutVars>
      </dgm:prSet>
      <dgm:spPr/>
    </dgm:pt>
  </dgm:ptLst>
  <dgm:cxnLst>
    <dgm:cxn modelId="{4E813001-770C-4185-802C-772062C0293D}" srcId="{4123160C-4266-484D-A179-7B09D6335493}" destId="{7AF38E95-B0D1-476E-A96A-213D34715B65}" srcOrd="4" destOrd="0" parTransId="{D7FF609B-06B6-465D-98D9-382832D697CF}" sibTransId="{4F225AC0-3D40-482C-8408-8328005E216E}"/>
    <dgm:cxn modelId="{7D61752D-F794-4255-8F84-163489B9729F}" type="presOf" srcId="{7AF38E95-B0D1-476E-A96A-213D34715B65}" destId="{3C62939E-A993-4458-ADC4-1859A3B912D0}" srcOrd="0" destOrd="0" presId="urn:microsoft.com/office/officeart/2018/5/layout/IconCircleLabelList"/>
    <dgm:cxn modelId="{CD800764-4671-4AF2-9905-A9D083EA8BAB}" srcId="{4123160C-4266-484D-A179-7B09D6335493}" destId="{425515BE-4A72-4DB1-BD86-679D725B3173}" srcOrd="3" destOrd="0" parTransId="{B31D2621-DE65-43EA-B1F5-D596EA2DD7BF}" sibTransId="{8F21DE0C-DE38-4B25-8E19-3132B3198258}"/>
    <dgm:cxn modelId="{4E593568-AABC-4566-AD73-8B44070B8876}" type="presOf" srcId="{4123160C-4266-484D-A179-7B09D6335493}" destId="{C4935DE2-B20C-441F-AE79-75FB200064F8}" srcOrd="0" destOrd="0" presId="urn:microsoft.com/office/officeart/2018/5/layout/IconCircleLabelList"/>
    <dgm:cxn modelId="{1A4DFD8D-CB17-4896-BB2F-91002DF4B3D2}" type="presOf" srcId="{682D2173-AFA4-4278-8ECD-66859BC4BCDA}" destId="{59F0ADC7-EE82-4E92-82DE-806294D129A7}" srcOrd="0" destOrd="0" presId="urn:microsoft.com/office/officeart/2018/5/layout/IconCircleLabelList"/>
    <dgm:cxn modelId="{981A759C-AE3E-4EC9-99DB-F66609EE7A13}" srcId="{4123160C-4266-484D-A179-7B09D6335493}" destId="{1F1EE382-503C-407C-BB9F-5E9EC891BF17}" srcOrd="0" destOrd="0" parTransId="{CE55DDDF-F5C6-4C0B-8E3D-40D3799D8115}" sibTransId="{8BAC7D19-86E1-43C8-9584-70F1E1E3AEE7}"/>
    <dgm:cxn modelId="{846DAF9C-B7F6-4659-BA16-A8F8067C22EB}" srcId="{4123160C-4266-484D-A179-7B09D6335493}" destId="{B92E4F80-6B81-4D0A-A432-18F47A490678}" srcOrd="5" destOrd="0" parTransId="{93DA0DA1-D440-4300-9D13-0ABEB7AAE454}" sibTransId="{BD60283A-6D02-412C-8621-3AA476AD9114}"/>
    <dgm:cxn modelId="{B79DB8A1-2681-4CED-BB73-C48C84D9EDCE}" type="presOf" srcId="{425515BE-4A72-4DB1-BD86-679D725B3173}" destId="{D6616D07-AEC1-4E8B-817C-CA73E9DE15BE}" srcOrd="0" destOrd="0" presId="urn:microsoft.com/office/officeart/2018/5/layout/IconCircleLabelList"/>
    <dgm:cxn modelId="{F44C73A7-DBF9-48E2-986F-2A4A7DFCCF4A}" type="presOf" srcId="{1F1EE382-503C-407C-BB9F-5E9EC891BF17}" destId="{9E6000EC-2F8F-476D-B4CF-78B89B5EB91F}" srcOrd="0" destOrd="0" presId="urn:microsoft.com/office/officeart/2018/5/layout/IconCircleLabelList"/>
    <dgm:cxn modelId="{2D990DBB-8D0B-4732-A31F-2235D6EAC7CD}" type="presOf" srcId="{85B49734-7E17-41B1-B1F0-24548CA5200A}" destId="{DFF19DD4-F8CF-4679-9ACF-2F55C0D9CA07}" srcOrd="0" destOrd="0" presId="urn:microsoft.com/office/officeart/2018/5/layout/IconCircleLabelList"/>
    <dgm:cxn modelId="{DED539C1-1CF1-423A-9EB1-92B76E669A95}" srcId="{4123160C-4266-484D-A179-7B09D6335493}" destId="{85B49734-7E17-41B1-B1F0-24548CA5200A}" srcOrd="2" destOrd="0" parTransId="{2B1B0ED7-6ED6-4276-9A2D-12876A21BB9A}" sibTransId="{B584277E-4301-4085-B70B-CBB908C7DC49}"/>
    <dgm:cxn modelId="{7D3F17DF-B363-4C06-8206-0EEF2F990460}" type="presOf" srcId="{B92E4F80-6B81-4D0A-A432-18F47A490678}" destId="{44413F97-C860-4328-9E70-3D93D5A325AC}" srcOrd="0" destOrd="0" presId="urn:microsoft.com/office/officeart/2018/5/layout/IconCircleLabelList"/>
    <dgm:cxn modelId="{39BE81F3-754A-4833-BEDD-5BFF297B315F}" srcId="{4123160C-4266-484D-A179-7B09D6335493}" destId="{682D2173-AFA4-4278-8ECD-66859BC4BCDA}" srcOrd="1" destOrd="0" parTransId="{AC7A4196-52D3-4C21-9241-FB5D1364A4E8}" sibTransId="{FF296257-28EE-42A6-A71B-557F30910CCF}"/>
    <dgm:cxn modelId="{38021987-E0C1-4E16-9575-D21F8E61D0EB}" type="presParOf" srcId="{C4935DE2-B20C-441F-AE79-75FB200064F8}" destId="{E2B9E3E6-D01F-444D-BBA9-22B96050051D}" srcOrd="0" destOrd="0" presId="urn:microsoft.com/office/officeart/2018/5/layout/IconCircleLabelList"/>
    <dgm:cxn modelId="{3B84637C-8F22-411B-86B0-04FEC2ECCF61}" type="presParOf" srcId="{E2B9E3E6-D01F-444D-BBA9-22B96050051D}" destId="{37FE3412-EB17-4AAA-9A0A-CE87F4B749ED}" srcOrd="0" destOrd="0" presId="urn:microsoft.com/office/officeart/2018/5/layout/IconCircleLabelList"/>
    <dgm:cxn modelId="{0EAE3300-CC67-4F87-AE77-C0605CA6E27C}" type="presParOf" srcId="{E2B9E3E6-D01F-444D-BBA9-22B96050051D}" destId="{1DFCC93F-BF07-4232-925D-970F38AB49BF}" srcOrd="1" destOrd="0" presId="urn:microsoft.com/office/officeart/2018/5/layout/IconCircleLabelList"/>
    <dgm:cxn modelId="{CE979E9F-7BB5-4133-BD09-7A7BB319EC97}" type="presParOf" srcId="{E2B9E3E6-D01F-444D-BBA9-22B96050051D}" destId="{F5687EFA-3FA8-4BF9-B72B-F1AD152BB757}" srcOrd="2" destOrd="0" presId="urn:microsoft.com/office/officeart/2018/5/layout/IconCircleLabelList"/>
    <dgm:cxn modelId="{FA144CE2-E125-4426-808E-81455BAA234B}" type="presParOf" srcId="{E2B9E3E6-D01F-444D-BBA9-22B96050051D}" destId="{9E6000EC-2F8F-476D-B4CF-78B89B5EB91F}" srcOrd="3" destOrd="0" presId="urn:microsoft.com/office/officeart/2018/5/layout/IconCircleLabelList"/>
    <dgm:cxn modelId="{7517E5C3-F182-4D2D-B095-2D43120BB07C}" type="presParOf" srcId="{C4935DE2-B20C-441F-AE79-75FB200064F8}" destId="{69C369A1-910D-418D-98E3-F3FD7FF13700}" srcOrd="1" destOrd="0" presId="urn:microsoft.com/office/officeart/2018/5/layout/IconCircleLabelList"/>
    <dgm:cxn modelId="{DEE1AC51-0E65-4ACE-AF3D-A008016F3FD6}" type="presParOf" srcId="{C4935DE2-B20C-441F-AE79-75FB200064F8}" destId="{0B4345EE-069D-4E42-877E-959C35CA5A16}" srcOrd="2" destOrd="0" presId="urn:microsoft.com/office/officeart/2018/5/layout/IconCircleLabelList"/>
    <dgm:cxn modelId="{2F3517AF-53DB-4BC4-8188-A182929AB59E}" type="presParOf" srcId="{0B4345EE-069D-4E42-877E-959C35CA5A16}" destId="{400FF6A8-0B54-4B49-9FD0-CDD9C88C67C6}" srcOrd="0" destOrd="0" presId="urn:microsoft.com/office/officeart/2018/5/layout/IconCircleLabelList"/>
    <dgm:cxn modelId="{C4D36D94-E871-41B7-A879-8DE6FCE98439}" type="presParOf" srcId="{0B4345EE-069D-4E42-877E-959C35CA5A16}" destId="{75E3FDF8-5193-49A2-8CAF-CB9ACB962968}" srcOrd="1" destOrd="0" presId="urn:microsoft.com/office/officeart/2018/5/layout/IconCircleLabelList"/>
    <dgm:cxn modelId="{203E8652-94BA-49DA-8D6B-344520CFC5E1}" type="presParOf" srcId="{0B4345EE-069D-4E42-877E-959C35CA5A16}" destId="{98DD99B7-3960-41F5-BD31-F972364333ED}" srcOrd="2" destOrd="0" presId="urn:microsoft.com/office/officeart/2018/5/layout/IconCircleLabelList"/>
    <dgm:cxn modelId="{9AEDB6E6-B7BE-47AC-A910-E2B465431467}" type="presParOf" srcId="{0B4345EE-069D-4E42-877E-959C35CA5A16}" destId="{59F0ADC7-EE82-4E92-82DE-806294D129A7}" srcOrd="3" destOrd="0" presId="urn:microsoft.com/office/officeart/2018/5/layout/IconCircleLabelList"/>
    <dgm:cxn modelId="{7634FDDA-2777-491E-B26F-D838002922A2}" type="presParOf" srcId="{C4935DE2-B20C-441F-AE79-75FB200064F8}" destId="{D72618ED-D1C5-411F-81F9-99104511692D}" srcOrd="3" destOrd="0" presId="urn:microsoft.com/office/officeart/2018/5/layout/IconCircleLabelList"/>
    <dgm:cxn modelId="{E771CEFC-A109-431D-A39F-56B1D307E33A}" type="presParOf" srcId="{C4935DE2-B20C-441F-AE79-75FB200064F8}" destId="{6741DA1F-D382-45A8-97FB-85EBB8C9CE9F}" srcOrd="4" destOrd="0" presId="urn:microsoft.com/office/officeart/2018/5/layout/IconCircleLabelList"/>
    <dgm:cxn modelId="{53A4B4E5-F594-4B13-B69A-F3719B3786C9}" type="presParOf" srcId="{6741DA1F-D382-45A8-97FB-85EBB8C9CE9F}" destId="{5965BD64-DE22-4BA7-A762-B90B99FABB97}" srcOrd="0" destOrd="0" presId="urn:microsoft.com/office/officeart/2018/5/layout/IconCircleLabelList"/>
    <dgm:cxn modelId="{EDFAFE70-005A-4176-8629-4489252C8B60}" type="presParOf" srcId="{6741DA1F-D382-45A8-97FB-85EBB8C9CE9F}" destId="{5C621361-E2AD-4696-8DF8-186FBF99ECCA}" srcOrd="1" destOrd="0" presId="urn:microsoft.com/office/officeart/2018/5/layout/IconCircleLabelList"/>
    <dgm:cxn modelId="{FA8B9832-8B0F-472E-BE1D-567164285CF9}" type="presParOf" srcId="{6741DA1F-D382-45A8-97FB-85EBB8C9CE9F}" destId="{40F5951C-4320-4336-B3D1-4B2EE77D9E46}" srcOrd="2" destOrd="0" presId="urn:microsoft.com/office/officeart/2018/5/layout/IconCircleLabelList"/>
    <dgm:cxn modelId="{39F8A7E9-42EB-4E01-929B-22169134768F}" type="presParOf" srcId="{6741DA1F-D382-45A8-97FB-85EBB8C9CE9F}" destId="{DFF19DD4-F8CF-4679-9ACF-2F55C0D9CA07}" srcOrd="3" destOrd="0" presId="urn:microsoft.com/office/officeart/2018/5/layout/IconCircleLabelList"/>
    <dgm:cxn modelId="{3078D43F-4903-4DD1-B9DE-FE9ED1E4252C}" type="presParOf" srcId="{C4935DE2-B20C-441F-AE79-75FB200064F8}" destId="{053474F1-0473-48ED-93FF-5722E158FC27}" srcOrd="5" destOrd="0" presId="urn:microsoft.com/office/officeart/2018/5/layout/IconCircleLabelList"/>
    <dgm:cxn modelId="{E399F51D-B1DF-4593-B9D9-1A29DAAC0B29}" type="presParOf" srcId="{C4935DE2-B20C-441F-AE79-75FB200064F8}" destId="{4C4B3A84-CCAB-4FA5-88D4-A1FDFF299AB9}" srcOrd="6" destOrd="0" presId="urn:microsoft.com/office/officeart/2018/5/layout/IconCircleLabelList"/>
    <dgm:cxn modelId="{CD5A6579-D1D6-4B2A-AAC1-C43A81EF6A81}" type="presParOf" srcId="{4C4B3A84-CCAB-4FA5-88D4-A1FDFF299AB9}" destId="{C182138F-4ECB-4B65-8B0D-A6531AEB76BD}" srcOrd="0" destOrd="0" presId="urn:microsoft.com/office/officeart/2018/5/layout/IconCircleLabelList"/>
    <dgm:cxn modelId="{1E092559-14B8-4E2B-ABDE-C6FEC9F39BE0}" type="presParOf" srcId="{4C4B3A84-CCAB-4FA5-88D4-A1FDFF299AB9}" destId="{8CF0DB9D-5D78-4A0F-BBBA-4259D8D49B9B}" srcOrd="1" destOrd="0" presId="urn:microsoft.com/office/officeart/2018/5/layout/IconCircleLabelList"/>
    <dgm:cxn modelId="{7DCDD8EE-F96D-4D07-89AB-E4C134A6297D}" type="presParOf" srcId="{4C4B3A84-CCAB-4FA5-88D4-A1FDFF299AB9}" destId="{E777FB3E-A757-4255-BA84-06659048CFE2}" srcOrd="2" destOrd="0" presId="urn:microsoft.com/office/officeart/2018/5/layout/IconCircleLabelList"/>
    <dgm:cxn modelId="{6411483D-9C13-4B2F-8883-FEB956984174}" type="presParOf" srcId="{4C4B3A84-CCAB-4FA5-88D4-A1FDFF299AB9}" destId="{D6616D07-AEC1-4E8B-817C-CA73E9DE15BE}" srcOrd="3" destOrd="0" presId="urn:microsoft.com/office/officeart/2018/5/layout/IconCircleLabelList"/>
    <dgm:cxn modelId="{B74EA3D8-ECA0-449A-8FA5-8B4DF15C548D}" type="presParOf" srcId="{C4935DE2-B20C-441F-AE79-75FB200064F8}" destId="{192357C6-96B9-4506-A5E8-BEDCFA57D59E}" srcOrd="7" destOrd="0" presId="urn:microsoft.com/office/officeart/2018/5/layout/IconCircleLabelList"/>
    <dgm:cxn modelId="{7B241DE7-60D3-4CCE-B6BE-B166031F00F3}" type="presParOf" srcId="{C4935DE2-B20C-441F-AE79-75FB200064F8}" destId="{EFFDA371-A2AA-475F-886A-FBC27DCC4424}" srcOrd="8" destOrd="0" presId="urn:microsoft.com/office/officeart/2018/5/layout/IconCircleLabelList"/>
    <dgm:cxn modelId="{E00B9A08-E60B-4E3E-8007-309010099453}" type="presParOf" srcId="{EFFDA371-A2AA-475F-886A-FBC27DCC4424}" destId="{725FB115-DF0C-431E-BDEB-5034D9D04BCA}" srcOrd="0" destOrd="0" presId="urn:microsoft.com/office/officeart/2018/5/layout/IconCircleLabelList"/>
    <dgm:cxn modelId="{94FD3E67-0127-44B4-9D7E-EA6FCB0CF461}" type="presParOf" srcId="{EFFDA371-A2AA-475F-886A-FBC27DCC4424}" destId="{9BE81A3E-55CA-496E-9720-A81C86D4DC6C}" srcOrd="1" destOrd="0" presId="urn:microsoft.com/office/officeart/2018/5/layout/IconCircleLabelList"/>
    <dgm:cxn modelId="{0E43EA3D-3986-46A0-AD9B-DB3A0790C9CC}" type="presParOf" srcId="{EFFDA371-A2AA-475F-886A-FBC27DCC4424}" destId="{1E9D9904-739C-4101-B0C1-2B97D4A52913}" srcOrd="2" destOrd="0" presId="urn:microsoft.com/office/officeart/2018/5/layout/IconCircleLabelList"/>
    <dgm:cxn modelId="{A1E41040-7684-48F5-8A80-A455A8D6ECAD}" type="presParOf" srcId="{EFFDA371-A2AA-475F-886A-FBC27DCC4424}" destId="{3C62939E-A993-4458-ADC4-1859A3B912D0}" srcOrd="3" destOrd="0" presId="urn:microsoft.com/office/officeart/2018/5/layout/IconCircleLabelList"/>
    <dgm:cxn modelId="{E128E836-6EE6-42D7-9C40-3ADD7F2B768A}" type="presParOf" srcId="{C4935DE2-B20C-441F-AE79-75FB200064F8}" destId="{5D9A2D1E-C507-489A-941E-BB92F8517B38}" srcOrd="9" destOrd="0" presId="urn:microsoft.com/office/officeart/2018/5/layout/IconCircleLabelList"/>
    <dgm:cxn modelId="{15EB4349-E630-4948-B19F-6FEBC80CB92E}" type="presParOf" srcId="{C4935DE2-B20C-441F-AE79-75FB200064F8}" destId="{36976984-4F31-4D7F-A931-72DBC910593D}" srcOrd="10" destOrd="0" presId="urn:microsoft.com/office/officeart/2018/5/layout/IconCircleLabelList"/>
    <dgm:cxn modelId="{2B276652-5651-4578-B3B9-0532BD75106C}" type="presParOf" srcId="{36976984-4F31-4D7F-A931-72DBC910593D}" destId="{501EEBD9-2479-42CE-8D13-2FF1CB5E6505}" srcOrd="0" destOrd="0" presId="urn:microsoft.com/office/officeart/2018/5/layout/IconCircleLabelList"/>
    <dgm:cxn modelId="{6101D3FE-8E97-471C-BDC3-D98012B0652E}" type="presParOf" srcId="{36976984-4F31-4D7F-A931-72DBC910593D}" destId="{E855155F-4CE8-4EBD-97A0-D526525A5C5E}" srcOrd="1" destOrd="0" presId="urn:microsoft.com/office/officeart/2018/5/layout/IconCircleLabelList"/>
    <dgm:cxn modelId="{BD45114A-8ECD-4164-BE7D-DCD3D9B55648}" type="presParOf" srcId="{36976984-4F31-4D7F-A931-72DBC910593D}" destId="{96DF1BCE-6670-4925-BB55-F6B60644FE80}" srcOrd="2" destOrd="0" presId="urn:microsoft.com/office/officeart/2018/5/layout/IconCircleLabelList"/>
    <dgm:cxn modelId="{031C802B-B631-4CA6-82B4-460BD88E7F80}" type="presParOf" srcId="{36976984-4F31-4D7F-A931-72DBC910593D}" destId="{44413F97-C860-4328-9E70-3D93D5A325A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D6CB8-9A1C-4427-ACF8-1C32A7587AE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1F8621F7-FDF5-43BB-967E-2FB5D185B069}">
      <dgm:prSet phldrT="[Text]"/>
      <dgm:spPr/>
      <dgm:t>
        <a:bodyPr/>
        <a:lstStyle/>
        <a:p>
          <a:r>
            <a:rPr lang="en-IN" dirty="0"/>
            <a:t>Installation</a:t>
          </a:r>
        </a:p>
      </dgm:t>
    </dgm:pt>
    <dgm:pt modelId="{A384AB58-B581-4D29-BFD3-85AA42986388}" type="parTrans" cxnId="{FAFDE943-AD08-455E-A99A-1C6BD51EEF9D}">
      <dgm:prSet/>
      <dgm:spPr/>
      <dgm:t>
        <a:bodyPr/>
        <a:lstStyle/>
        <a:p>
          <a:endParaRPr lang="en-IN"/>
        </a:p>
      </dgm:t>
    </dgm:pt>
    <dgm:pt modelId="{35530A0E-89A2-4F3E-B63D-79A6FE22FC16}" type="sibTrans" cxnId="{FAFDE943-AD08-455E-A99A-1C6BD51EEF9D}">
      <dgm:prSet/>
      <dgm:spPr/>
      <dgm:t>
        <a:bodyPr/>
        <a:lstStyle/>
        <a:p>
          <a:endParaRPr lang="en-IN"/>
        </a:p>
      </dgm:t>
    </dgm:pt>
    <dgm:pt modelId="{A04F5FA6-4F4F-4C41-9CC7-0A6978E73A59}">
      <dgm:prSet phldrT="[Text]"/>
      <dgm:spPr/>
      <dgm:t>
        <a:bodyPr/>
        <a:lstStyle/>
        <a:p>
          <a:r>
            <a:rPr lang="en-IN" dirty="0"/>
            <a:t>Pre-Processing</a:t>
          </a:r>
        </a:p>
      </dgm:t>
    </dgm:pt>
    <dgm:pt modelId="{EEEFF422-3C92-44F5-85D9-0BFCC17599E7}" type="parTrans" cxnId="{6BB552F3-6040-469B-8B2A-402843294DCD}">
      <dgm:prSet/>
      <dgm:spPr/>
      <dgm:t>
        <a:bodyPr/>
        <a:lstStyle/>
        <a:p>
          <a:endParaRPr lang="en-IN"/>
        </a:p>
      </dgm:t>
    </dgm:pt>
    <dgm:pt modelId="{1C044225-8C7E-47CB-AACE-3C3D4B9D1FEC}" type="sibTrans" cxnId="{6BB552F3-6040-469B-8B2A-402843294DCD}">
      <dgm:prSet/>
      <dgm:spPr/>
      <dgm:t>
        <a:bodyPr/>
        <a:lstStyle/>
        <a:p>
          <a:endParaRPr lang="en-IN"/>
        </a:p>
      </dgm:t>
    </dgm:pt>
    <dgm:pt modelId="{0AAC2C4F-908C-4F8A-A427-B594F9F59CBC}">
      <dgm:prSet phldrT="[Text]"/>
      <dgm:spPr/>
      <dgm:t>
        <a:bodyPr/>
        <a:lstStyle/>
        <a:p>
          <a:r>
            <a:rPr lang="en-IN" dirty="0"/>
            <a:t>Building and Compiling</a:t>
          </a:r>
        </a:p>
      </dgm:t>
    </dgm:pt>
    <dgm:pt modelId="{D6B8481A-53BE-4C5D-A891-E02986058D80}" type="parTrans" cxnId="{C5B2A70C-50B8-493A-A5B4-B91C2BF526B9}">
      <dgm:prSet/>
      <dgm:spPr/>
      <dgm:t>
        <a:bodyPr/>
        <a:lstStyle/>
        <a:p>
          <a:endParaRPr lang="en-IN"/>
        </a:p>
      </dgm:t>
    </dgm:pt>
    <dgm:pt modelId="{8387AA84-B40E-4BBB-86B8-609BEC4B4146}" type="sibTrans" cxnId="{C5B2A70C-50B8-493A-A5B4-B91C2BF526B9}">
      <dgm:prSet/>
      <dgm:spPr/>
      <dgm:t>
        <a:bodyPr/>
        <a:lstStyle/>
        <a:p>
          <a:endParaRPr lang="en-IN"/>
        </a:p>
      </dgm:t>
    </dgm:pt>
    <dgm:pt modelId="{C1E0B4AA-3B09-4E14-8CF1-E3A302D8E7EA}">
      <dgm:prSet phldrT="[Text]"/>
      <dgm:spPr/>
      <dgm:t>
        <a:bodyPr/>
        <a:lstStyle/>
        <a:p>
          <a:r>
            <a:rPr lang="en-IN" dirty="0"/>
            <a:t>Fitting &amp; Evaluating</a:t>
          </a:r>
        </a:p>
      </dgm:t>
    </dgm:pt>
    <dgm:pt modelId="{3A350D21-10BF-4F69-AF14-11724EBBE7EC}" type="parTrans" cxnId="{39BBE4DA-EE48-4030-90C5-425BEF445A1A}">
      <dgm:prSet/>
      <dgm:spPr/>
      <dgm:t>
        <a:bodyPr/>
        <a:lstStyle/>
        <a:p>
          <a:endParaRPr lang="en-IN"/>
        </a:p>
      </dgm:t>
    </dgm:pt>
    <dgm:pt modelId="{D870CB9C-C16C-4B14-AEC7-1A8E3A725E09}" type="sibTrans" cxnId="{39BBE4DA-EE48-4030-90C5-425BEF445A1A}">
      <dgm:prSet/>
      <dgm:spPr/>
      <dgm:t>
        <a:bodyPr/>
        <a:lstStyle/>
        <a:p>
          <a:endParaRPr lang="en-IN"/>
        </a:p>
      </dgm:t>
    </dgm:pt>
    <dgm:pt modelId="{DF01D96E-CDD6-45EC-AF04-3B13596F1A50}">
      <dgm:prSet phldrT="[Text]"/>
      <dgm:spPr/>
      <dgm:t>
        <a:bodyPr/>
        <a:lstStyle/>
        <a:p>
          <a:r>
            <a:rPr lang="en-IN" dirty="0"/>
            <a:t>Predictions and Applications</a:t>
          </a:r>
        </a:p>
      </dgm:t>
    </dgm:pt>
    <dgm:pt modelId="{58080699-5B8B-4960-9B92-BAE60DD0A191}" type="parTrans" cxnId="{92390008-7569-43BC-AD5C-5271BD74D020}">
      <dgm:prSet/>
      <dgm:spPr/>
      <dgm:t>
        <a:bodyPr/>
        <a:lstStyle/>
        <a:p>
          <a:endParaRPr lang="en-IN"/>
        </a:p>
      </dgm:t>
    </dgm:pt>
    <dgm:pt modelId="{C1E90A22-29F0-4941-AE84-9155DC2F3BF8}" type="sibTrans" cxnId="{92390008-7569-43BC-AD5C-5271BD74D020}">
      <dgm:prSet/>
      <dgm:spPr/>
      <dgm:t>
        <a:bodyPr/>
        <a:lstStyle/>
        <a:p>
          <a:endParaRPr lang="en-IN"/>
        </a:p>
      </dgm:t>
    </dgm:pt>
    <dgm:pt modelId="{A3BF50AE-066F-433D-A4CC-5B667CAAE3AE}" type="pres">
      <dgm:prSet presAssocID="{02DD6CB8-9A1C-4427-ACF8-1C32A7587AE8}" presName="diagram" presStyleCnt="0">
        <dgm:presLayoutVars>
          <dgm:dir/>
          <dgm:resizeHandles val="exact"/>
        </dgm:presLayoutVars>
      </dgm:prSet>
      <dgm:spPr/>
    </dgm:pt>
    <dgm:pt modelId="{6B8F8442-023A-45FA-A960-52F625D3E865}" type="pres">
      <dgm:prSet presAssocID="{1F8621F7-FDF5-43BB-967E-2FB5D185B069}" presName="node" presStyleLbl="node1" presStyleIdx="0" presStyleCnt="5">
        <dgm:presLayoutVars>
          <dgm:bulletEnabled val="1"/>
        </dgm:presLayoutVars>
      </dgm:prSet>
      <dgm:spPr/>
    </dgm:pt>
    <dgm:pt modelId="{8F97FA80-B7A6-428F-99EF-7CC9F33B21B1}" type="pres">
      <dgm:prSet presAssocID="{35530A0E-89A2-4F3E-B63D-79A6FE22FC16}" presName="sibTrans" presStyleCnt="0"/>
      <dgm:spPr/>
    </dgm:pt>
    <dgm:pt modelId="{B70C30F7-4854-464A-8014-09C6DAF54016}" type="pres">
      <dgm:prSet presAssocID="{A04F5FA6-4F4F-4C41-9CC7-0A6978E73A59}" presName="node" presStyleLbl="node1" presStyleIdx="1" presStyleCnt="5">
        <dgm:presLayoutVars>
          <dgm:bulletEnabled val="1"/>
        </dgm:presLayoutVars>
      </dgm:prSet>
      <dgm:spPr/>
    </dgm:pt>
    <dgm:pt modelId="{CF98F21F-49F4-4251-A815-D05CC6B1502F}" type="pres">
      <dgm:prSet presAssocID="{1C044225-8C7E-47CB-AACE-3C3D4B9D1FEC}" presName="sibTrans" presStyleCnt="0"/>
      <dgm:spPr/>
    </dgm:pt>
    <dgm:pt modelId="{7BEFA8AE-35C1-4EA3-8540-556F1B79CABF}" type="pres">
      <dgm:prSet presAssocID="{0AAC2C4F-908C-4F8A-A427-B594F9F59CBC}" presName="node" presStyleLbl="node1" presStyleIdx="2" presStyleCnt="5">
        <dgm:presLayoutVars>
          <dgm:bulletEnabled val="1"/>
        </dgm:presLayoutVars>
      </dgm:prSet>
      <dgm:spPr/>
    </dgm:pt>
    <dgm:pt modelId="{47F684EB-CC86-4C69-9660-DBFA40F79CC0}" type="pres">
      <dgm:prSet presAssocID="{8387AA84-B40E-4BBB-86B8-609BEC4B4146}" presName="sibTrans" presStyleCnt="0"/>
      <dgm:spPr/>
    </dgm:pt>
    <dgm:pt modelId="{5C3F3DDD-4D5C-49F0-A2DB-597C3F8DF75D}" type="pres">
      <dgm:prSet presAssocID="{C1E0B4AA-3B09-4E14-8CF1-E3A302D8E7EA}" presName="node" presStyleLbl="node1" presStyleIdx="3" presStyleCnt="5">
        <dgm:presLayoutVars>
          <dgm:bulletEnabled val="1"/>
        </dgm:presLayoutVars>
      </dgm:prSet>
      <dgm:spPr/>
    </dgm:pt>
    <dgm:pt modelId="{E7655D1C-D374-4324-8381-421CBF58E73E}" type="pres">
      <dgm:prSet presAssocID="{D870CB9C-C16C-4B14-AEC7-1A8E3A725E09}" presName="sibTrans" presStyleCnt="0"/>
      <dgm:spPr/>
    </dgm:pt>
    <dgm:pt modelId="{1E74953A-79A1-449D-B6CA-D405589D6082}" type="pres">
      <dgm:prSet presAssocID="{DF01D96E-CDD6-45EC-AF04-3B13596F1A50}" presName="node" presStyleLbl="node1" presStyleIdx="4" presStyleCnt="5">
        <dgm:presLayoutVars>
          <dgm:bulletEnabled val="1"/>
        </dgm:presLayoutVars>
      </dgm:prSet>
      <dgm:spPr/>
    </dgm:pt>
  </dgm:ptLst>
  <dgm:cxnLst>
    <dgm:cxn modelId="{92390008-7569-43BC-AD5C-5271BD74D020}" srcId="{02DD6CB8-9A1C-4427-ACF8-1C32A7587AE8}" destId="{DF01D96E-CDD6-45EC-AF04-3B13596F1A50}" srcOrd="4" destOrd="0" parTransId="{58080699-5B8B-4960-9B92-BAE60DD0A191}" sibTransId="{C1E90A22-29F0-4941-AE84-9155DC2F3BF8}"/>
    <dgm:cxn modelId="{C5B2A70C-50B8-493A-A5B4-B91C2BF526B9}" srcId="{02DD6CB8-9A1C-4427-ACF8-1C32A7587AE8}" destId="{0AAC2C4F-908C-4F8A-A427-B594F9F59CBC}" srcOrd="2" destOrd="0" parTransId="{D6B8481A-53BE-4C5D-A891-E02986058D80}" sibTransId="{8387AA84-B40E-4BBB-86B8-609BEC4B4146}"/>
    <dgm:cxn modelId="{FAFDE943-AD08-455E-A99A-1C6BD51EEF9D}" srcId="{02DD6CB8-9A1C-4427-ACF8-1C32A7587AE8}" destId="{1F8621F7-FDF5-43BB-967E-2FB5D185B069}" srcOrd="0" destOrd="0" parTransId="{A384AB58-B581-4D29-BFD3-85AA42986388}" sibTransId="{35530A0E-89A2-4F3E-B63D-79A6FE22FC16}"/>
    <dgm:cxn modelId="{8D3B2372-BA43-4023-A5DB-AAD3EEE79220}" type="presOf" srcId="{0AAC2C4F-908C-4F8A-A427-B594F9F59CBC}" destId="{7BEFA8AE-35C1-4EA3-8540-556F1B79CABF}" srcOrd="0" destOrd="0" presId="urn:microsoft.com/office/officeart/2005/8/layout/default"/>
    <dgm:cxn modelId="{F57DA99D-3A94-4C8C-8BEA-BC03190AB460}" type="presOf" srcId="{C1E0B4AA-3B09-4E14-8CF1-E3A302D8E7EA}" destId="{5C3F3DDD-4D5C-49F0-A2DB-597C3F8DF75D}" srcOrd="0" destOrd="0" presId="urn:microsoft.com/office/officeart/2005/8/layout/default"/>
    <dgm:cxn modelId="{A581D6B7-F529-476D-9343-B53EDF63797C}" type="presOf" srcId="{A04F5FA6-4F4F-4C41-9CC7-0A6978E73A59}" destId="{B70C30F7-4854-464A-8014-09C6DAF54016}" srcOrd="0" destOrd="0" presId="urn:microsoft.com/office/officeart/2005/8/layout/default"/>
    <dgm:cxn modelId="{9325BDBA-2B5B-4592-8B8E-4AB568EB8687}" type="presOf" srcId="{DF01D96E-CDD6-45EC-AF04-3B13596F1A50}" destId="{1E74953A-79A1-449D-B6CA-D405589D6082}" srcOrd="0" destOrd="0" presId="urn:microsoft.com/office/officeart/2005/8/layout/default"/>
    <dgm:cxn modelId="{57345CC8-530D-4950-BDD0-6415969F81F7}" type="presOf" srcId="{1F8621F7-FDF5-43BB-967E-2FB5D185B069}" destId="{6B8F8442-023A-45FA-A960-52F625D3E865}" srcOrd="0" destOrd="0" presId="urn:microsoft.com/office/officeart/2005/8/layout/default"/>
    <dgm:cxn modelId="{39BBE4DA-EE48-4030-90C5-425BEF445A1A}" srcId="{02DD6CB8-9A1C-4427-ACF8-1C32A7587AE8}" destId="{C1E0B4AA-3B09-4E14-8CF1-E3A302D8E7EA}" srcOrd="3" destOrd="0" parTransId="{3A350D21-10BF-4F69-AF14-11724EBBE7EC}" sibTransId="{D870CB9C-C16C-4B14-AEC7-1A8E3A725E09}"/>
    <dgm:cxn modelId="{30AB0CF3-A766-4951-87EC-9ACDA07E3AC4}" type="presOf" srcId="{02DD6CB8-9A1C-4427-ACF8-1C32A7587AE8}" destId="{A3BF50AE-066F-433D-A4CC-5B667CAAE3AE}" srcOrd="0" destOrd="0" presId="urn:microsoft.com/office/officeart/2005/8/layout/default"/>
    <dgm:cxn modelId="{6BB552F3-6040-469B-8B2A-402843294DCD}" srcId="{02DD6CB8-9A1C-4427-ACF8-1C32A7587AE8}" destId="{A04F5FA6-4F4F-4C41-9CC7-0A6978E73A59}" srcOrd="1" destOrd="0" parTransId="{EEEFF422-3C92-44F5-85D9-0BFCC17599E7}" sibTransId="{1C044225-8C7E-47CB-AACE-3C3D4B9D1FEC}"/>
    <dgm:cxn modelId="{D699687D-0400-49BA-8118-DAF4DFA4DA6B}" type="presParOf" srcId="{A3BF50AE-066F-433D-A4CC-5B667CAAE3AE}" destId="{6B8F8442-023A-45FA-A960-52F625D3E865}" srcOrd="0" destOrd="0" presId="urn:microsoft.com/office/officeart/2005/8/layout/default"/>
    <dgm:cxn modelId="{937500A5-8D86-4096-B2A9-A9E9E3A5AA9B}" type="presParOf" srcId="{A3BF50AE-066F-433D-A4CC-5B667CAAE3AE}" destId="{8F97FA80-B7A6-428F-99EF-7CC9F33B21B1}" srcOrd="1" destOrd="0" presId="urn:microsoft.com/office/officeart/2005/8/layout/default"/>
    <dgm:cxn modelId="{A282A887-7E65-4D38-8327-81E696CE5D4F}" type="presParOf" srcId="{A3BF50AE-066F-433D-A4CC-5B667CAAE3AE}" destId="{B70C30F7-4854-464A-8014-09C6DAF54016}" srcOrd="2" destOrd="0" presId="urn:microsoft.com/office/officeart/2005/8/layout/default"/>
    <dgm:cxn modelId="{F55C9C05-510E-4C19-B337-81D2CCF13FED}" type="presParOf" srcId="{A3BF50AE-066F-433D-A4CC-5B667CAAE3AE}" destId="{CF98F21F-49F4-4251-A815-D05CC6B1502F}" srcOrd="3" destOrd="0" presId="urn:microsoft.com/office/officeart/2005/8/layout/default"/>
    <dgm:cxn modelId="{161AB947-61E0-4728-B52E-F8CB48DB598A}" type="presParOf" srcId="{A3BF50AE-066F-433D-A4CC-5B667CAAE3AE}" destId="{7BEFA8AE-35C1-4EA3-8540-556F1B79CABF}" srcOrd="4" destOrd="0" presId="urn:microsoft.com/office/officeart/2005/8/layout/default"/>
    <dgm:cxn modelId="{846B0384-D198-4B8E-BA5C-ABC9364E40A5}" type="presParOf" srcId="{A3BF50AE-066F-433D-A4CC-5B667CAAE3AE}" destId="{47F684EB-CC86-4C69-9660-DBFA40F79CC0}" srcOrd="5" destOrd="0" presId="urn:microsoft.com/office/officeart/2005/8/layout/default"/>
    <dgm:cxn modelId="{65A79F23-F331-4E23-AB58-143335E037C6}" type="presParOf" srcId="{A3BF50AE-066F-433D-A4CC-5B667CAAE3AE}" destId="{5C3F3DDD-4D5C-49F0-A2DB-597C3F8DF75D}" srcOrd="6" destOrd="0" presId="urn:microsoft.com/office/officeart/2005/8/layout/default"/>
    <dgm:cxn modelId="{55DAC8BD-00BB-42DD-9A64-8A54CFF88D43}" type="presParOf" srcId="{A3BF50AE-066F-433D-A4CC-5B667CAAE3AE}" destId="{E7655D1C-D374-4324-8381-421CBF58E73E}" srcOrd="7" destOrd="0" presId="urn:microsoft.com/office/officeart/2005/8/layout/default"/>
    <dgm:cxn modelId="{F6E17C65-6EAE-4174-93DD-77D5EC832B4F}" type="presParOf" srcId="{A3BF50AE-066F-433D-A4CC-5B667CAAE3AE}" destId="{1E74953A-79A1-449D-B6CA-D405589D608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5CE86-3AA0-418D-A046-6409AF28C50D}">
      <dsp:nvSpPr>
        <dsp:cNvPr id="0" name=""/>
        <dsp:cNvSpPr/>
      </dsp:nvSpPr>
      <dsp:spPr>
        <a:xfrm>
          <a:off x="5281" y="435235"/>
          <a:ext cx="1578626" cy="947176"/>
        </a:xfrm>
        <a:prstGeom prst="roundRect">
          <a:avLst>
            <a:gd name="adj" fmla="val 10000"/>
          </a:avLst>
        </a:prstGeom>
        <a:gradFill rotWithShape="0">
          <a:gsLst>
            <a:gs pos="0">
              <a:schemeClr val="accent2">
                <a:hueOff val="0"/>
                <a:satOff val="0"/>
                <a:lumOff val="0"/>
                <a:alphaOff val="0"/>
                <a:tint val="68000"/>
                <a:alpha val="90000"/>
                <a:lumMod val="100000"/>
              </a:schemeClr>
            </a:gs>
            <a:gs pos="100000">
              <a:schemeClr val="accent2">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Raw Data</a:t>
          </a:r>
        </a:p>
      </dsp:txBody>
      <dsp:txXfrm>
        <a:off x="33023" y="462977"/>
        <a:ext cx="1523142" cy="891692"/>
      </dsp:txXfrm>
    </dsp:sp>
    <dsp:sp modelId="{58D99865-A1CB-4A5F-AF96-CA31F39D7E95}">
      <dsp:nvSpPr>
        <dsp:cNvPr id="0" name=""/>
        <dsp:cNvSpPr/>
      </dsp:nvSpPr>
      <dsp:spPr>
        <a:xfrm>
          <a:off x="1741771" y="713073"/>
          <a:ext cx="334668" cy="391499"/>
        </a:xfrm>
        <a:prstGeom prst="rightArrow">
          <a:avLst>
            <a:gd name="adj1" fmla="val 60000"/>
            <a:gd name="adj2" fmla="val 50000"/>
          </a:avLst>
        </a:prstGeom>
        <a:gradFill rotWithShape="0">
          <a:gsLst>
            <a:gs pos="0">
              <a:schemeClr val="accent2">
                <a:hueOff val="0"/>
                <a:satOff val="0"/>
                <a:lumOff val="0"/>
                <a:alphaOff val="0"/>
                <a:tint val="68000"/>
                <a:alpha val="90000"/>
                <a:lumMod val="100000"/>
              </a:schemeClr>
            </a:gs>
            <a:gs pos="100000">
              <a:schemeClr val="accent2">
                <a:hueOff val="0"/>
                <a:satOff val="0"/>
                <a:lumOff val="0"/>
                <a:alphaOff val="0"/>
                <a:tint val="90000"/>
                <a:lumMod val="95000"/>
              </a:schemeClr>
            </a:gs>
          </a:gsLst>
          <a:lin ang="5400000" scaled="1"/>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741771" y="791373"/>
        <a:ext cx="234268" cy="234899"/>
      </dsp:txXfrm>
    </dsp:sp>
    <dsp:sp modelId="{65E14348-5A86-4350-8EB6-9DB38BD89AFE}">
      <dsp:nvSpPr>
        <dsp:cNvPr id="0" name=""/>
        <dsp:cNvSpPr/>
      </dsp:nvSpPr>
      <dsp:spPr>
        <a:xfrm>
          <a:off x="2215359" y="435235"/>
          <a:ext cx="1578626" cy="947176"/>
        </a:xfrm>
        <a:prstGeom prst="roundRect">
          <a:avLst>
            <a:gd name="adj" fmla="val 10000"/>
          </a:avLst>
        </a:prstGeom>
        <a:gradFill rotWithShape="0">
          <a:gsLst>
            <a:gs pos="0">
              <a:schemeClr val="accent3">
                <a:hueOff val="0"/>
                <a:satOff val="0"/>
                <a:lumOff val="0"/>
                <a:alphaOff val="0"/>
                <a:tint val="68000"/>
                <a:alpha val="90000"/>
                <a:lumMod val="100000"/>
              </a:schemeClr>
            </a:gs>
            <a:gs pos="100000">
              <a:schemeClr val="accent3">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Data Transformation</a:t>
          </a:r>
        </a:p>
      </dsp:txBody>
      <dsp:txXfrm>
        <a:off x="2243101" y="462977"/>
        <a:ext cx="1523142" cy="891692"/>
      </dsp:txXfrm>
    </dsp:sp>
    <dsp:sp modelId="{BEA6110F-FEEC-4768-8DD8-443993D6EF38}">
      <dsp:nvSpPr>
        <dsp:cNvPr id="0" name=""/>
        <dsp:cNvSpPr/>
      </dsp:nvSpPr>
      <dsp:spPr>
        <a:xfrm>
          <a:off x="3951848" y="713073"/>
          <a:ext cx="334668" cy="391499"/>
        </a:xfrm>
        <a:prstGeom prst="rightArrow">
          <a:avLst>
            <a:gd name="adj1" fmla="val 60000"/>
            <a:gd name="adj2" fmla="val 50000"/>
          </a:avLst>
        </a:prstGeom>
        <a:gradFill rotWithShape="0">
          <a:gsLst>
            <a:gs pos="0">
              <a:schemeClr val="accent3">
                <a:hueOff val="0"/>
                <a:satOff val="0"/>
                <a:lumOff val="0"/>
                <a:alphaOff val="0"/>
                <a:tint val="68000"/>
                <a:alpha val="90000"/>
                <a:lumMod val="100000"/>
              </a:schemeClr>
            </a:gs>
            <a:gs pos="100000">
              <a:schemeClr val="accent3">
                <a:hueOff val="0"/>
                <a:satOff val="0"/>
                <a:lumOff val="0"/>
                <a:alphaOff val="0"/>
                <a:tint val="90000"/>
                <a:lumMod val="95000"/>
              </a:schemeClr>
            </a:gs>
          </a:gsLst>
          <a:lin ang="5400000" scaled="1"/>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951848" y="791373"/>
        <a:ext cx="234268" cy="234899"/>
      </dsp:txXfrm>
    </dsp:sp>
    <dsp:sp modelId="{A5C46961-4E2A-4483-ACE3-BA5DC234A6CA}">
      <dsp:nvSpPr>
        <dsp:cNvPr id="0" name=""/>
        <dsp:cNvSpPr/>
      </dsp:nvSpPr>
      <dsp:spPr>
        <a:xfrm>
          <a:off x="4425436" y="435235"/>
          <a:ext cx="1578626" cy="947176"/>
        </a:xfrm>
        <a:prstGeom prst="roundRect">
          <a:avLst>
            <a:gd name="adj" fmla="val 10000"/>
          </a:avLst>
        </a:prstGeom>
        <a:gradFill rotWithShape="0">
          <a:gsLst>
            <a:gs pos="0">
              <a:schemeClr val="accent4">
                <a:hueOff val="0"/>
                <a:satOff val="0"/>
                <a:lumOff val="0"/>
                <a:alphaOff val="0"/>
                <a:tint val="68000"/>
                <a:alpha val="90000"/>
                <a:lumMod val="100000"/>
              </a:schemeClr>
            </a:gs>
            <a:gs pos="100000">
              <a:schemeClr val="accent4">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Useful Information</a:t>
          </a:r>
        </a:p>
      </dsp:txBody>
      <dsp:txXfrm>
        <a:off x="4453178" y="462977"/>
        <a:ext cx="1523142" cy="891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FE3412-EB17-4AAA-9A0A-CE87F4B749ED}">
      <dsp:nvSpPr>
        <dsp:cNvPr id="0" name=""/>
        <dsp:cNvSpPr/>
      </dsp:nvSpPr>
      <dsp:spPr>
        <a:xfrm>
          <a:off x="324690" y="984633"/>
          <a:ext cx="1000423" cy="10004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CC93F-BF07-4232-925D-970F38AB49BF}">
      <dsp:nvSpPr>
        <dsp:cNvPr id="0" name=""/>
        <dsp:cNvSpPr/>
      </dsp:nvSpPr>
      <dsp:spPr>
        <a:xfrm>
          <a:off x="537895" y="1197838"/>
          <a:ext cx="574013" cy="574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6000EC-2F8F-476D-B4CF-78B89B5EB91F}">
      <dsp:nvSpPr>
        <dsp:cNvPr id="0" name=""/>
        <dsp:cNvSpPr/>
      </dsp:nvSpPr>
      <dsp:spPr>
        <a:xfrm>
          <a:off x="4882"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Keras is a high-level neural networks API, written in Python and capable of running on top of TensorFlow, CNTK, or Theano</a:t>
          </a:r>
        </a:p>
      </dsp:txBody>
      <dsp:txXfrm>
        <a:off x="4882" y="2296664"/>
        <a:ext cx="1640039" cy="949428"/>
      </dsp:txXfrm>
    </dsp:sp>
    <dsp:sp modelId="{400FF6A8-0B54-4B49-9FD0-CDD9C88C67C6}">
      <dsp:nvSpPr>
        <dsp:cNvPr id="0" name=""/>
        <dsp:cNvSpPr/>
      </dsp:nvSpPr>
      <dsp:spPr>
        <a:xfrm>
          <a:off x="2251736" y="984633"/>
          <a:ext cx="1000423" cy="10004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3FDF8-5193-49A2-8CAF-CB9ACB962968}">
      <dsp:nvSpPr>
        <dsp:cNvPr id="0" name=""/>
        <dsp:cNvSpPr/>
      </dsp:nvSpPr>
      <dsp:spPr>
        <a:xfrm>
          <a:off x="2464941" y="1197838"/>
          <a:ext cx="574013" cy="574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F0ADC7-EE82-4E92-82DE-806294D129A7}">
      <dsp:nvSpPr>
        <dsp:cNvPr id="0" name=""/>
        <dsp:cNvSpPr/>
      </dsp:nvSpPr>
      <dsp:spPr>
        <a:xfrm>
          <a:off x="1931928"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Allows for easy and fast prototyping (through user friendliness, modularity, and extensibility).</a:t>
          </a:r>
        </a:p>
      </dsp:txBody>
      <dsp:txXfrm>
        <a:off x="1931928" y="2296664"/>
        <a:ext cx="1640039" cy="949428"/>
      </dsp:txXfrm>
    </dsp:sp>
    <dsp:sp modelId="{5965BD64-DE22-4BA7-A762-B90B99FABB97}">
      <dsp:nvSpPr>
        <dsp:cNvPr id="0" name=""/>
        <dsp:cNvSpPr/>
      </dsp:nvSpPr>
      <dsp:spPr>
        <a:xfrm>
          <a:off x="4178782" y="984633"/>
          <a:ext cx="1000423" cy="10004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21361-E2AD-4696-8DF8-186FBF99ECCA}">
      <dsp:nvSpPr>
        <dsp:cNvPr id="0" name=""/>
        <dsp:cNvSpPr/>
      </dsp:nvSpPr>
      <dsp:spPr>
        <a:xfrm>
          <a:off x="4391987" y="1197838"/>
          <a:ext cx="574013" cy="574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F19DD4-F8CF-4679-9ACF-2F55C0D9CA07}">
      <dsp:nvSpPr>
        <dsp:cNvPr id="0" name=""/>
        <dsp:cNvSpPr/>
      </dsp:nvSpPr>
      <dsp:spPr>
        <a:xfrm>
          <a:off x="3858974"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Supports both convolutional networks and recurrent networks, as well as combinations of the two.</a:t>
          </a:r>
        </a:p>
      </dsp:txBody>
      <dsp:txXfrm>
        <a:off x="3858974" y="2296664"/>
        <a:ext cx="1640039" cy="949428"/>
      </dsp:txXfrm>
    </dsp:sp>
    <dsp:sp modelId="{C182138F-4ECB-4B65-8B0D-A6531AEB76BD}">
      <dsp:nvSpPr>
        <dsp:cNvPr id="0" name=""/>
        <dsp:cNvSpPr/>
      </dsp:nvSpPr>
      <dsp:spPr>
        <a:xfrm>
          <a:off x="6105828" y="984633"/>
          <a:ext cx="1000423" cy="10004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0DB9D-5D78-4A0F-BBBA-4259D8D49B9B}">
      <dsp:nvSpPr>
        <dsp:cNvPr id="0" name=""/>
        <dsp:cNvSpPr/>
      </dsp:nvSpPr>
      <dsp:spPr>
        <a:xfrm>
          <a:off x="6319033" y="1197838"/>
          <a:ext cx="574013" cy="574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616D07-AEC1-4E8B-817C-CA73E9DE15BE}">
      <dsp:nvSpPr>
        <dsp:cNvPr id="0" name=""/>
        <dsp:cNvSpPr/>
      </dsp:nvSpPr>
      <dsp:spPr>
        <a:xfrm>
          <a:off x="5786020"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Runs seamlessly on CPU and GPU.</a:t>
          </a:r>
        </a:p>
      </dsp:txBody>
      <dsp:txXfrm>
        <a:off x="5786020" y="2296664"/>
        <a:ext cx="1640039" cy="949428"/>
      </dsp:txXfrm>
    </dsp:sp>
    <dsp:sp modelId="{725FB115-DF0C-431E-BDEB-5034D9D04BCA}">
      <dsp:nvSpPr>
        <dsp:cNvPr id="0" name=""/>
        <dsp:cNvSpPr/>
      </dsp:nvSpPr>
      <dsp:spPr>
        <a:xfrm>
          <a:off x="8032873" y="984633"/>
          <a:ext cx="1000423" cy="10004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81A3E-55CA-496E-9720-A81C86D4DC6C}">
      <dsp:nvSpPr>
        <dsp:cNvPr id="0" name=""/>
        <dsp:cNvSpPr/>
      </dsp:nvSpPr>
      <dsp:spPr>
        <a:xfrm>
          <a:off x="8246079" y="1197838"/>
          <a:ext cx="574013" cy="5740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62939E-A993-4458-ADC4-1859A3B912D0}">
      <dsp:nvSpPr>
        <dsp:cNvPr id="0" name=""/>
        <dsp:cNvSpPr/>
      </dsp:nvSpPr>
      <dsp:spPr>
        <a:xfrm>
          <a:off x="7713066"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Keras (κέρας) means horn in Greek</a:t>
          </a:r>
        </a:p>
      </dsp:txBody>
      <dsp:txXfrm>
        <a:off x="7713066" y="2296664"/>
        <a:ext cx="1640039" cy="949428"/>
      </dsp:txXfrm>
    </dsp:sp>
    <dsp:sp modelId="{501EEBD9-2479-42CE-8D13-2FF1CB5E6505}">
      <dsp:nvSpPr>
        <dsp:cNvPr id="0" name=""/>
        <dsp:cNvSpPr/>
      </dsp:nvSpPr>
      <dsp:spPr>
        <a:xfrm>
          <a:off x="9959919" y="984633"/>
          <a:ext cx="1000423" cy="10004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5155F-4CE8-4EBD-97A0-D526525A5C5E}">
      <dsp:nvSpPr>
        <dsp:cNvPr id="0" name=""/>
        <dsp:cNvSpPr/>
      </dsp:nvSpPr>
      <dsp:spPr>
        <a:xfrm>
          <a:off x="10173124" y="1197838"/>
          <a:ext cx="574013" cy="5740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413F97-C860-4328-9E70-3D93D5A325AC}">
      <dsp:nvSpPr>
        <dsp:cNvPr id="0" name=""/>
        <dsp:cNvSpPr/>
      </dsp:nvSpPr>
      <dsp:spPr>
        <a:xfrm>
          <a:off x="9640112" y="2296664"/>
          <a:ext cx="1640039" cy="949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Initially developed as part of the research effort of project ONEIROS (Open-ended Neuro-Electronic Intelligent Robot Operating System)</a:t>
          </a:r>
        </a:p>
      </dsp:txBody>
      <dsp:txXfrm>
        <a:off x="9640112" y="2296664"/>
        <a:ext cx="1640039" cy="9494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F8442-023A-45FA-A960-52F625D3E865}">
      <dsp:nvSpPr>
        <dsp:cNvPr id="0" name=""/>
        <dsp:cNvSpPr/>
      </dsp:nvSpPr>
      <dsp:spPr>
        <a:xfrm>
          <a:off x="517016" y="206"/>
          <a:ext cx="1917803" cy="115068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Installation</a:t>
          </a:r>
        </a:p>
      </dsp:txBody>
      <dsp:txXfrm>
        <a:off x="517016" y="206"/>
        <a:ext cx="1917803" cy="1150682"/>
      </dsp:txXfrm>
    </dsp:sp>
    <dsp:sp modelId="{B70C30F7-4854-464A-8014-09C6DAF54016}">
      <dsp:nvSpPr>
        <dsp:cNvPr id="0" name=""/>
        <dsp:cNvSpPr/>
      </dsp:nvSpPr>
      <dsp:spPr>
        <a:xfrm>
          <a:off x="2626600" y="206"/>
          <a:ext cx="1917803" cy="115068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Pre-Processing</a:t>
          </a:r>
        </a:p>
      </dsp:txBody>
      <dsp:txXfrm>
        <a:off x="2626600" y="206"/>
        <a:ext cx="1917803" cy="1150682"/>
      </dsp:txXfrm>
    </dsp:sp>
    <dsp:sp modelId="{7BEFA8AE-35C1-4EA3-8540-556F1B79CABF}">
      <dsp:nvSpPr>
        <dsp:cNvPr id="0" name=""/>
        <dsp:cNvSpPr/>
      </dsp:nvSpPr>
      <dsp:spPr>
        <a:xfrm>
          <a:off x="517016" y="1342669"/>
          <a:ext cx="1917803" cy="115068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Building and Compiling</a:t>
          </a:r>
        </a:p>
      </dsp:txBody>
      <dsp:txXfrm>
        <a:off x="517016" y="1342669"/>
        <a:ext cx="1917803" cy="1150682"/>
      </dsp:txXfrm>
    </dsp:sp>
    <dsp:sp modelId="{5C3F3DDD-4D5C-49F0-A2DB-597C3F8DF75D}">
      <dsp:nvSpPr>
        <dsp:cNvPr id="0" name=""/>
        <dsp:cNvSpPr/>
      </dsp:nvSpPr>
      <dsp:spPr>
        <a:xfrm>
          <a:off x="2626600" y="1342669"/>
          <a:ext cx="1917803" cy="115068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Fitting &amp; Evaluating</a:t>
          </a:r>
        </a:p>
      </dsp:txBody>
      <dsp:txXfrm>
        <a:off x="2626600" y="1342669"/>
        <a:ext cx="1917803" cy="1150682"/>
      </dsp:txXfrm>
    </dsp:sp>
    <dsp:sp modelId="{1E74953A-79A1-449D-B6CA-D405589D6082}">
      <dsp:nvSpPr>
        <dsp:cNvPr id="0" name=""/>
        <dsp:cNvSpPr/>
      </dsp:nvSpPr>
      <dsp:spPr>
        <a:xfrm>
          <a:off x="1571808" y="2685131"/>
          <a:ext cx="1917803" cy="115068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Predictions and Applications</a:t>
          </a:r>
        </a:p>
      </dsp:txBody>
      <dsp:txXfrm>
        <a:off x="1571808" y="2685131"/>
        <a:ext cx="1917803" cy="11506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87492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2224609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bf1e6e58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6bf1e6e58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f1e6e58f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6bf1e6e58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f1e6e58f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6bf1e6e58f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f1e6e58f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6bf1e6e58f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bf1e6e58f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6bf1e6e58f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bf1e6e58f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6bf1e6e58f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333842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345647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12/5/2019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8356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000835B-EF30-458A-BD64-36EDE5F91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5720" y="3494979"/>
            <a:ext cx="10993549" cy="1066801"/>
          </a:xfrm>
        </p:spPr>
        <p:txBody>
          <a:bodyPr>
            <a:normAutofit/>
          </a:bodyPr>
          <a:lstStyle/>
          <a:p>
            <a:r>
              <a:rPr lang="en-US" dirty="0"/>
              <a:t>DEEP Learning using </a:t>
            </a:r>
            <a:r>
              <a:rPr lang="en-US" dirty="0" err="1"/>
              <a:t>keras</a:t>
            </a:r>
            <a:endParaRPr lang="en-US" dirty="0"/>
          </a:p>
        </p:txBody>
      </p:sp>
      <p:sp>
        <p:nvSpPr>
          <p:cNvPr id="22" name="Rectangle 21">
            <a:extLst>
              <a:ext uri="{FF2B5EF4-FFF2-40B4-BE49-F238E27FC236}">
                <a16:creationId xmlns:a16="http://schemas.microsoft.com/office/drawing/2014/main" id="{4DDC1FE7-FCC2-4DF5-90E9-CCE370FBE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D10000"/>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close up of a sign&#10;&#10;Description automatically generated">
            <a:extLst>
              <a:ext uri="{FF2B5EF4-FFF2-40B4-BE49-F238E27FC236}">
                <a16:creationId xmlns:a16="http://schemas.microsoft.com/office/drawing/2014/main" id="{0FD23BC6-5BAC-4747-84B6-E0347E1F0C4E}"/>
              </a:ext>
            </a:extLst>
          </p:cNvPr>
          <p:cNvPicPr>
            <a:picLocks noChangeAspect="1"/>
          </p:cNvPicPr>
          <p:nvPr/>
        </p:nvPicPr>
        <p:blipFill>
          <a:blip r:embed="rId3"/>
          <a:stretch>
            <a:fillRect/>
          </a:stretch>
        </p:blipFill>
        <p:spPr>
          <a:xfrm>
            <a:off x="461639" y="712748"/>
            <a:ext cx="10622673" cy="3080575"/>
          </a:xfrm>
          <a:prstGeom prst="rect">
            <a:avLst/>
          </a:prstGeom>
        </p:spPr>
      </p:pic>
      <p:sp>
        <p:nvSpPr>
          <p:cNvPr id="7" name="Content Placeholder 9">
            <a:extLst>
              <a:ext uri="{FF2B5EF4-FFF2-40B4-BE49-F238E27FC236}">
                <a16:creationId xmlns:a16="http://schemas.microsoft.com/office/drawing/2014/main" id="{CAF46945-EB6A-48AA-8B92-94E6E9673CAE}"/>
              </a:ext>
            </a:extLst>
          </p:cNvPr>
          <p:cNvSpPr txBox="1">
            <a:spLocks/>
          </p:cNvSpPr>
          <p:nvPr/>
        </p:nvSpPr>
        <p:spPr>
          <a:xfrm>
            <a:off x="455721" y="4648253"/>
            <a:ext cx="2510504" cy="2131688"/>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dirty="0"/>
              <a:t>Neeraj Chavan</a:t>
            </a:r>
          </a:p>
          <a:p>
            <a:r>
              <a:rPr lang="en-US" dirty="0"/>
              <a:t>Prasad Tambe</a:t>
            </a:r>
          </a:p>
          <a:p>
            <a:r>
              <a:rPr lang="en-US" dirty="0"/>
              <a:t>Jay Dave</a:t>
            </a:r>
          </a:p>
          <a:p>
            <a:r>
              <a:rPr lang="en-US" dirty="0"/>
              <a:t>Bharat Jethwani</a:t>
            </a:r>
          </a:p>
          <a:p>
            <a:r>
              <a:rPr lang="en-US" dirty="0"/>
              <a:t>Kinjal Maru</a:t>
            </a:r>
          </a:p>
          <a:p>
            <a:r>
              <a:rPr lang="en-US" dirty="0" err="1"/>
              <a:t>Ayush</a:t>
            </a:r>
            <a:r>
              <a:rPr lang="en-US" dirty="0"/>
              <a:t> Jain</a:t>
            </a:r>
          </a:p>
          <a:p>
            <a:endParaRPr lang="en-US" dirty="0"/>
          </a:p>
          <a:p>
            <a:endParaRPr lang="en-US" dirty="0"/>
          </a:p>
        </p:txBody>
      </p:sp>
    </p:spTree>
    <p:extLst>
      <p:ext uri="{BB962C8B-B14F-4D97-AF65-F5344CB8AC3E}">
        <p14:creationId xmlns:p14="http://schemas.microsoft.com/office/powerpoint/2010/main" val="40235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a:solidFill>
                  <a:srgbClr val="FFFEFF"/>
                </a:solidFill>
              </a:rPr>
              <a:t>Keras Overview</a:t>
            </a:r>
          </a:p>
        </p:txBody>
      </p:sp>
      <p:graphicFrame>
        <p:nvGraphicFramePr>
          <p:cNvPr id="13" name="Content Placeholder 2">
            <a:extLst>
              <a:ext uri="{FF2B5EF4-FFF2-40B4-BE49-F238E27FC236}">
                <a16:creationId xmlns:a16="http://schemas.microsoft.com/office/drawing/2014/main" id="{56ED191E-5F1F-4BD3-9341-46513128D5A1}"/>
              </a:ext>
            </a:extLst>
          </p:cNvPr>
          <p:cNvGraphicFramePr>
            <a:graphicFrameLocks noGrp="1"/>
          </p:cNvGraphicFramePr>
          <p:nvPr>
            <p:ph idx="1"/>
          </p:nvPr>
        </p:nvGraphicFramePr>
        <p:xfrm>
          <a:off x="453483" y="1805166"/>
          <a:ext cx="11285034" cy="4230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95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79853"/>
            <a:ext cx="11029616" cy="1013800"/>
          </a:xfrm>
        </p:spPr>
        <p:txBody>
          <a:bodyPr/>
          <a:lstStyle/>
          <a:p>
            <a:r>
              <a:rPr lang="en-IN" dirty="0"/>
              <a:t>Let’s Summarise!</a:t>
            </a:r>
          </a:p>
        </p:txBody>
      </p:sp>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7203688" y="2085277"/>
            <a:ext cx="4741655" cy="422631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a:p>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EC58B7E5-5916-4C6A-BEF5-7C3B8CADEBF7}"/>
              </a:ext>
            </a:extLst>
          </p:cNvPr>
          <p:cNvPicPr>
            <a:picLocks noGrp="1" noChangeAspect="1"/>
          </p:cNvPicPr>
          <p:nvPr>
            <p:ph idx="1"/>
          </p:nvPr>
        </p:nvPicPr>
        <p:blipFill>
          <a:blip r:embed="rId2"/>
          <a:stretch>
            <a:fillRect/>
          </a:stretch>
        </p:blipFill>
        <p:spPr>
          <a:xfrm>
            <a:off x="455582" y="2085277"/>
            <a:ext cx="4701618" cy="3678238"/>
          </a:xfrm>
          <a:ln>
            <a:solidFill>
              <a:schemeClr val="accent1"/>
            </a:solidFill>
          </a:ln>
        </p:spPr>
      </p:pic>
      <p:graphicFrame>
        <p:nvGraphicFramePr>
          <p:cNvPr id="8" name="Diagram 7">
            <a:extLst>
              <a:ext uri="{FF2B5EF4-FFF2-40B4-BE49-F238E27FC236}">
                <a16:creationId xmlns:a16="http://schemas.microsoft.com/office/drawing/2014/main" id="{6AAD9865-CEB0-4D52-8A2C-1601E1FF9A8D}"/>
              </a:ext>
            </a:extLst>
          </p:cNvPr>
          <p:cNvGraphicFramePr/>
          <p:nvPr>
            <p:extLst>
              <p:ext uri="{D42A27DB-BD31-4B8C-83A1-F6EECF244321}">
                <p14:modId xmlns:p14="http://schemas.microsoft.com/office/powerpoint/2010/main" val="3825150265"/>
              </p:ext>
            </p:extLst>
          </p:nvPr>
        </p:nvGraphicFramePr>
        <p:xfrm>
          <a:off x="6045196" y="2085276"/>
          <a:ext cx="5061420" cy="3836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03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p:txBody>
          <a:bodyPr/>
          <a:lstStyle/>
          <a:p>
            <a:r>
              <a:rPr lang="en-IN" dirty="0"/>
              <a:t>Installation Of </a:t>
            </a:r>
            <a:r>
              <a:rPr lang="en-IN" dirty="0" err="1"/>
              <a:t>Keras</a:t>
            </a:r>
            <a:r>
              <a:rPr lang="en-IN" dirty="0"/>
              <a:t> on R-Studio</a:t>
            </a:r>
          </a:p>
        </p:txBody>
      </p:sp>
      <p:sp>
        <p:nvSpPr>
          <p:cNvPr id="7" name="Content Placeholder 6">
            <a:extLst>
              <a:ext uri="{FF2B5EF4-FFF2-40B4-BE49-F238E27FC236}">
                <a16:creationId xmlns:a16="http://schemas.microsoft.com/office/drawing/2014/main" id="{51079A49-462B-42F3-84F5-24AF4C96BE9E}"/>
              </a:ext>
            </a:extLst>
          </p:cNvPr>
          <p:cNvSpPr>
            <a:spLocks noGrp="1"/>
          </p:cNvSpPr>
          <p:nvPr>
            <p:ph idx="1"/>
          </p:nvPr>
        </p:nvSpPr>
        <p:spPr/>
        <p:txBody>
          <a:bodyPr>
            <a:normAutofit fontScale="92500"/>
          </a:bodyPr>
          <a:lstStyle/>
          <a:p>
            <a:r>
              <a:rPr lang="en-IN" dirty="0"/>
              <a:t>Install Anaconda (for Python set-up)</a:t>
            </a:r>
          </a:p>
          <a:p>
            <a:r>
              <a:rPr lang="en-IN" dirty="0" err="1"/>
              <a:t>Keras</a:t>
            </a:r>
            <a:r>
              <a:rPr lang="en-IN" dirty="0"/>
              <a:t> interface uses </a:t>
            </a:r>
            <a:r>
              <a:rPr lang="en-IN" dirty="0" err="1"/>
              <a:t>Tensorflow</a:t>
            </a:r>
            <a:r>
              <a:rPr lang="en-IN" dirty="0"/>
              <a:t> backend engine by default (both installations are supported </a:t>
            </a:r>
            <a:r>
              <a:rPr lang="en-IN" dirty="0" err="1"/>
              <a:t>i.e</a:t>
            </a:r>
            <a:r>
              <a:rPr lang="en-IN" dirty="0"/>
              <a:t> </a:t>
            </a:r>
            <a:r>
              <a:rPr lang="en-IN" dirty="0" err="1"/>
              <a:t>Keras</a:t>
            </a:r>
            <a:r>
              <a:rPr lang="en-IN" dirty="0"/>
              <a:t> and </a:t>
            </a:r>
            <a:r>
              <a:rPr lang="en-IN" dirty="0" err="1"/>
              <a:t>Tensorflow</a:t>
            </a:r>
            <a:r>
              <a:rPr lang="en-IN" dirty="0"/>
              <a:t>)</a:t>
            </a:r>
          </a:p>
          <a:p>
            <a:endParaRPr lang="en-IN" dirty="0"/>
          </a:p>
          <a:p>
            <a:r>
              <a:rPr lang="en-IN" b="1" u="sng" dirty="0"/>
              <a:t>SYNTAX:</a:t>
            </a:r>
          </a:p>
          <a:p>
            <a:r>
              <a:rPr lang="en-IN" u="sng" dirty="0"/>
              <a:t>Library(</a:t>
            </a:r>
            <a:r>
              <a:rPr lang="en-IN" u="sng" dirty="0" err="1"/>
              <a:t>keras</a:t>
            </a:r>
            <a:r>
              <a:rPr lang="en-IN" u="sng" dirty="0"/>
              <a:t>)</a:t>
            </a:r>
          </a:p>
          <a:p>
            <a:r>
              <a:rPr lang="en-IN" dirty="0" err="1"/>
              <a:t>install_keras</a:t>
            </a:r>
            <a:r>
              <a:rPr lang="en-IN" dirty="0"/>
              <a:t>()</a:t>
            </a:r>
          </a:p>
          <a:p>
            <a:endParaRPr lang="en-IN" dirty="0"/>
          </a:p>
          <a:p>
            <a:r>
              <a:rPr lang="en-IN" dirty="0"/>
              <a:t>For a more customised installation (Installing </a:t>
            </a:r>
            <a:r>
              <a:rPr lang="en-IN" dirty="0" err="1"/>
              <a:t>Keras</a:t>
            </a:r>
            <a:r>
              <a:rPr lang="en-IN" dirty="0"/>
              <a:t> on GPU)</a:t>
            </a:r>
          </a:p>
          <a:p>
            <a:r>
              <a:rPr lang="en-IN" dirty="0" err="1"/>
              <a:t>install_tensorflow</a:t>
            </a:r>
            <a:r>
              <a:rPr lang="en-IN" dirty="0"/>
              <a:t>(</a:t>
            </a:r>
            <a:r>
              <a:rPr lang="en-IN" dirty="0" err="1"/>
              <a:t>tensorflow</a:t>
            </a:r>
            <a:r>
              <a:rPr lang="en-IN" dirty="0"/>
              <a:t>=“GPU”)</a:t>
            </a:r>
          </a:p>
          <a:p>
            <a:endParaRPr lang="en-IN" b="1" u="sng" dirty="0"/>
          </a:p>
        </p:txBody>
      </p:sp>
    </p:spTree>
    <p:extLst>
      <p:ext uri="{BB962C8B-B14F-4D97-AF65-F5344CB8AC3E}">
        <p14:creationId xmlns:p14="http://schemas.microsoft.com/office/powerpoint/2010/main" val="223789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p:txBody>
          <a:bodyPr/>
          <a:lstStyle/>
          <a:p>
            <a:r>
              <a:rPr lang="en-IN" dirty="0"/>
              <a:t>Importing the Fashion-</a:t>
            </a:r>
            <a:r>
              <a:rPr lang="en-IN" dirty="0" err="1"/>
              <a:t>mnist</a:t>
            </a:r>
            <a:r>
              <a:rPr lang="en-IN" dirty="0"/>
              <a:t> </a:t>
            </a:r>
            <a:r>
              <a:rPr lang="en-IN" dirty="0" err="1"/>
              <a:t>dATASET</a:t>
            </a:r>
            <a:endParaRPr lang="en-IN" dirty="0"/>
          </a:p>
        </p:txBody>
      </p:sp>
      <p:pic>
        <p:nvPicPr>
          <p:cNvPr id="4" name="Content Placeholder 3" descr="A picture containing building, sitting, white, organ&#10;&#10;Description automatically generated">
            <a:extLst>
              <a:ext uri="{FF2B5EF4-FFF2-40B4-BE49-F238E27FC236}">
                <a16:creationId xmlns:a16="http://schemas.microsoft.com/office/drawing/2014/main" id="{BFC1C3B0-CCA9-4008-97FF-F2D550F03446}"/>
              </a:ext>
            </a:extLst>
          </p:cNvPr>
          <p:cNvPicPr>
            <a:picLocks noGrp="1" noChangeAspect="1"/>
          </p:cNvPicPr>
          <p:nvPr>
            <p:ph idx="1"/>
          </p:nvPr>
        </p:nvPicPr>
        <p:blipFill>
          <a:blip r:embed="rId2"/>
          <a:stretch>
            <a:fillRect/>
          </a:stretch>
        </p:blipFill>
        <p:spPr>
          <a:xfrm>
            <a:off x="811154" y="1969352"/>
            <a:ext cx="5567343" cy="4697548"/>
          </a:xfrm>
        </p:spPr>
      </p:pic>
      <p:sp>
        <p:nvSpPr>
          <p:cNvPr id="6" name="Content Placeholder 9">
            <a:extLst>
              <a:ext uri="{FF2B5EF4-FFF2-40B4-BE49-F238E27FC236}">
                <a16:creationId xmlns:a16="http://schemas.microsoft.com/office/drawing/2014/main" id="{61BBE455-EFBA-46C8-99EC-EACBF07FF4CE}"/>
              </a:ext>
            </a:extLst>
          </p:cNvPr>
          <p:cNvSpPr txBox="1">
            <a:spLocks/>
          </p:cNvSpPr>
          <p:nvPr/>
        </p:nvSpPr>
        <p:spPr>
          <a:xfrm>
            <a:off x="6981994" y="2146610"/>
            <a:ext cx="4741655" cy="38232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dataset contains 70000 grayscale images in 10 categories</a:t>
            </a:r>
          </a:p>
          <a:p>
            <a:r>
              <a:rPr lang="en-US" dirty="0"/>
              <a:t>This image shows individual articles of clothing at low resolution (28*28 pixels)</a:t>
            </a:r>
          </a:p>
          <a:p>
            <a:r>
              <a:rPr lang="en-US" dirty="0"/>
              <a:t>MNIST dataset contains of handwritten digits(0,1,2,3..). identical to the article of clothing, as seen in the adjacent picture</a:t>
            </a:r>
          </a:p>
          <a:p>
            <a:endParaRPr lang="en-US" dirty="0"/>
          </a:p>
        </p:txBody>
      </p:sp>
    </p:spTree>
    <p:extLst>
      <p:ext uri="{BB962C8B-B14F-4D97-AF65-F5344CB8AC3E}">
        <p14:creationId xmlns:p14="http://schemas.microsoft.com/office/powerpoint/2010/main" val="11441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p:txBody>
          <a:bodyPr/>
          <a:lstStyle/>
          <a:p>
            <a:r>
              <a:rPr lang="en-IN" dirty="0"/>
              <a:t>Loading the Dataset in r-studio</a:t>
            </a:r>
          </a:p>
        </p:txBody>
      </p:sp>
      <p:pic>
        <p:nvPicPr>
          <p:cNvPr id="4" name="Content Placeholder 3" descr="A screenshot of a cell phone&#10;&#10;Description automatically generated">
            <a:extLst>
              <a:ext uri="{FF2B5EF4-FFF2-40B4-BE49-F238E27FC236}">
                <a16:creationId xmlns:a16="http://schemas.microsoft.com/office/drawing/2014/main" id="{8F631B73-FF14-4A98-92D2-5D0BC845853C}"/>
              </a:ext>
            </a:extLst>
          </p:cNvPr>
          <p:cNvPicPr>
            <a:picLocks noGrp="1" noChangeAspect="1"/>
          </p:cNvPicPr>
          <p:nvPr>
            <p:ph idx="1"/>
          </p:nvPr>
        </p:nvPicPr>
        <p:blipFill>
          <a:blip r:embed="rId2"/>
          <a:stretch>
            <a:fillRect/>
          </a:stretch>
        </p:blipFill>
        <p:spPr>
          <a:xfrm>
            <a:off x="489612" y="2051825"/>
            <a:ext cx="5810826" cy="2364058"/>
          </a:xfrm>
          <a:ln>
            <a:solidFill>
              <a:schemeClr val="accent1"/>
            </a:solidFill>
          </a:ln>
        </p:spPr>
      </p:pic>
      <p:pic>
        <p:nvPicPr>
          <p:cNvPr id="6" name="Picture 5">
            <a:extLst>
              <a:ext uri="{FF2B5EF4-FFF2-40B4-BE49-F238E27FC236}">
                <a16:creationId xmlns:a16="http://schemas.microsoft.com/office/drawing/2014/main" id="{56B88E1B-2A4C-454D-B213-1C330ECAD678}"/>
              </a:ext>
            </a:extLst>
          </p:cNvPr>
          <p:cNvPicPr>
            <a:picLocks noChangeAspect="1"/>
          </p:cNvPicPr>
          <p:nvPr/>
        </p:nvPicPr>
        <p:blipFill>
          <a:blip r:embed="rId3"/>
          <a:stretch>
            <a:fillRect/>
          </a:stretch>
        </p:blipFill>
        <p:spPr>
          <a:xfrm>
            <a:off x="6300438" y="2051825"/>
            <a:ext cx="5548957" cy="4330923"/>
          </a:xfrm>
          <a:prstGeom prst="rect">
            <a:avLst/>
          </a:prstGeom>
          <a:ln>
            <a:solidFill>
              <a:schemeClr val="accent1"/>
            </a:solidFill>
          </a:ln>
        </p:spPr>
      </p:pic>
      <p:sp>
        <p:nvSpPr>
          <p:cNvPr id="8" name="Content Placeholder 9">
            <a:extLst>
              <a:ext uri="{FF2B5EF4-FFF2-40B4-BE49-F238E27FC236}">
                <a16:creationId xmlns:a16="http://schemas.microsoft.com/office/drawing/2014/main" id="{F000DBF5-0EFD-422C-8B8F-2D4D907E8881}"/>
              </a:ext>
            </a:extLst>
          </p:cNvPr>
          <p:cNvSpPr txBox="1">
            <a:spLocks/>
          </p:cNvSpPr>
          <p:nvPr/>
        </p:nvSpPr>
        <p:spPr>
          <a:xfrm>
            <a:off x="285174" y="3960354"/>
            <a:ext cx="5810826" cy="275826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C5AF1748-65AB-42D3-8C97-54C3233EA955}"/>
              </a:ext>
            </a:extLst>
          </p:cNvPr>
          <p:cNvPicPr>
            <a:picLocks noChangeAspect="1"/>
          </p:cNvPicPr>
          <p:nvPr/>
        </p:nvPicPr>
        <p:blipFill>
          <a:blip r:embed="rId4"/>
          <a:stretch>
            <a:fillRect/>
          </a:stretch>
        </p:blipFill>
        <p:spPr>
          <a:xfrm>
            <a:off x="342605" y="4417215"/>
            <a:ext cx="5913045" cy="2319770"/>
          </a:xfrm>
          <a:prstGeom prst="rect">
            <a:avLst/>
          </a:prstGeom>
        </p:spPr>
      </p:pic>
    </p:spTree>
    <p:extLst>
      <p:ext uri="{BB962C8B-B14F-4D97-AF65-F5344CB8AC3E}">
        <p14:creationId xmlns:p14="http://schemas.microsoft.com/office/powerpoint/2010/main" val="969210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a:xfrm>
            <a:off x="601255" y="702156"/>
            <a:ext cx="3409783" cy="1013800"/>
          </a:xfrm>
        </p:spPr>
        <p:txBody>
          <a:bodyPr>
            <a:normAutofit/>
          </a:bodyPr>
          <a:lstStyle/>
          <a:p>
            <a:r>
              <a:rPr lang="en-IN" dirty="0"/>
              <a:t>Exploring The </a:t>
            </a:r>
            <a:r>
              <a:rPr lang="en-IN" dirty="0" err="1"/>
              <a:t>DataSet</a:t>
            </a:r>
            <a:endParaRPr lang="en-IN" dirty="0"/>
          </a:p>
        </p:txBody>
      </p:sp>
      <p:sp>
        <p:nvSpPr>
          <p:cNvPr id="18" name="Rectangle 17">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1EDFF"/>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E908477-9A25-4EE5-9238-1CF16DB95587}"/>
              </a:ext>
            </a:extLst>
          </p:cNvPr>
          <p:cNvSpPr>
            <a:spLocks noGrp="1"/>
          </p:cNvSpPr>
          <p:nvPr>
            <p:ph idx="1"/>
          </p:nvPr>
        </p:nvSpPr>
        <p:spPr>
          <a:xfrm>
            <a:off x="601255" y="1964168"/>
            <a:ext cx="3409782" cy="4036582"/>
          </a:xfrm>
        </p:spPr>
        <p:txBody>
          <a:bodyPr>
            <a:normAutofit/>
          </a:bodyPr>
          <a:lstStyle/>
          <a:p>
            <a:r>
              <a:rPr lang="en-IN">
                <a:solidFill>
                  <a:schemeClr val="bg1"/>
                </a:solidFill>
              </a:rPr>
              <a:t>Formatting the dataset before training the model</a:t>
            </a:r>
          </a:p>
          <a:p>
            <a:endParaRPr lang="en-IN">
              <a:solidFill>
                <a:schemeClr val="bg1"/>
              </a:solidFill>
            </a:endParaRPr>
          </a:p>
        </p:txBody>
      </p:sp>
      <p:pic>
        <p:nvPicPr>
          <p:cNvPr id="9" name="Picture 8" descr="A screenshot of a cell phone&#10;&#10;Description automatically generated">
            <a:extLst>
              <a:ext uri="{FF2B5EF4-FFF2-40B4-BE49-F238E27FC236}">
                <a16:creationId xmlns:a16="http://schemas.microsoft.com/office/drawing/2014/main" id="{B58F33F6-1CCC-464C-944F-D28DB09C7BEF}"/>
              </a:ext>
            </a:extLst>
          </p:cNvPr>
          <p:cNvPicPr>
            <a:picLocks noChangeAspect="1"/>
          </p:cNvPicPr>
          <p:nvPr/>
        </p:nvPicPr>
        <p:blipFill rotWithShape="1">
          <a:blip r:embed="rId2"/>
          <a:srcRect r="16203"/>
          <a:stretch/>
        </p:blipFill>
        <p:spPr>
          <a:xfrm>
            <a:off x="4592230" y="614405"/>
            <a:ext cx="6998515" cy="5622622"/>
          </a:xfrm>
          <a:prstGeom prst="rect">
            <a:avLst/>
          </a:prstGeom>
          <a:ln>
            <a:solidFill>
              <a:schemeClr val="accent1"/>
            </a:solidFill>
          </a:ln>
        </p:spPr>
      </p:pic>
    </p:spTree>
    <p:extLst>
      <p:ext uri="{BB962C8B-B14F-4D97-AF65-F5344CB8AC3E}">
        <p14:creationId xmlns:p14="http://schemas.microsoft.com/office/powerpoint/2010/main" val="155708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Data Pre-Processing &amp; WHY WE NEED IT?</a:t>
            </a:r>
          </a:p>
        </p:txBody>
      </p:sp>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7203688" y="2085277"/>
            <a:ext cx="4741655" cy="436506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We transform input data to tensors before we feed it into a model</a:t>
            </a:r>
          </a:p>
          <a:p>
            <a:r>
              <a:rPr lang="en-US" dirty="0"/>
              <a:t>We scale these values to a range of 0 to 1 before feeding to the neural network model (divide by 255)</a:t>
            </a:r>
          </a:p>
          <a:p>
            <a:r>
              <a:rPr lang="en-US" dirty="0"/>
              <a:t>We display the first 25 images from the training set and display the class name below each image for verification</a:t>
            </a:r>
          </a:p>
          <a:p>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50CBEDEC-7F1A-420E-A474-556FE9D0FCED}"/>
              </a:ext>
            </a:extLst>
          </p:cNvPr>
          <p:cNvPicPr>
            <a:picLocks noGrp="1" noChangeAspect="1"/>
          </p:cNvPicPr>
          <p:nvPr>
            <p:ph idx="1"/>
          </p:nvPr>
        </p:nvPicPr>
        <p:blipFill>
          <a:blip r:embed="rId2"/>
          <a:stretch>
            <a:fillRect/>
          </a:stretch>
        </p:blipFill>
        <p:spPr>
          <a:xfrm>
            <a:off x="501764" y="2085276"/>
            <a:ext cx="5787524" cy="4365063"/>
          </a:xfrm>
          <a:ln>
            <a:solidFill>
              <a:schemeClr val="accent1"/>
            </a:solidFill>
          </a:ln>
        </p:spPr>
      </p:pic>
    </p:spTree>
    <p:extLst>
      <p:ext uri="{BB962C8B-B14F-4D97-AF65-F5344CB8AC3E}">
        <p14:creationId xmlns:p14="http://schemas.microsoft.com/office/powerpoint/2010/main" val="294101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a:xfrm>
            <a:off x="601255" y="702156"/>
            <a:ext cx="3409783" cy="1013800"/>
          </a:xfrm>
        </p:spPr>
        <p:txBody>
          <a:bodyPr>
            <a:normAutofit/>
          </a:bodyPr>
          <a:lstStyle/>
          <a:p>
            <a:r>
              <a:rPr lang="en-IN" dirty="0"/>
              <a:t>Predictive Data Analytics</a:t>
            </a:r>
          </a:p>
        </p:txBody>
      </p:sp>
      <p:sp>
        <p:nvSpPr>
          <p:cNvPr id="27" name="Rectangle 26">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6834"/>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E908477-9A25-4EE5-9238-1CF16DB95587}"/>
              </a:ext>
            </a:extLst>
          </p:cNvPr>
          <p:cNvSpPr>
            <a:spLocks noGrp="1"/>
          </p:cNvSpPr>
          <p:nvPr>
            <p:ph idx="1"/>
          </p:nvPr>
        </p:nvSpPr>
        <p:spPr>
          <a:xfrm>
            <a:off x="601255" y="1964168"/>
            <a:ext cx="3409782" cy="4036582"/>
          </a:xfrm>
        </p:spPr>
        <p:txBody>
          <a:bodyPr>
            <a:normAutofit/>
          </a:bodyPr>
          <a:lstStyle/>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50859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a:xfrm>
            <a:off x="601255" y="702156"/>
            <a:ext cx="3409783" cy="1013800"/>
          </a:xfrm>
        </p:spPr>
        <p:txBody>
          <a:bodyPr>
            <a:normAutofit/>
          </a:bodyPr>
          <a:lstStyle/>
          <a:p>
            <a:r>
              <a:rPr lang="en-IN" dirty="0" err="1"/>
              <a:t>Keras</a:t>
            </a:r>
            <a:r>
              <a:rPr lang="en-IN" dirty="0"/>
              <a:t> Structure</a:t>
            </a:r>
          </a:p>
        </p:txBody>
      </p:sp>
      <p:sp>
        <p:nvSpPr>
          <p:cNvPr id="27" name="Rectangle 26">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6834"/>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E908477-9A25-4EE5-9238-1CF16DB95587}"/>
              </a:ext>
            </a:extLst>
          </p:cNvPr>
          <p:cNvSpPr>
            <a:spLocks noGrp="1"/>
          </p:cNvSpPr>
          <p:nvPr>
            <p:ph idx="1"/>
          </p:nvPr>
        </p:nvSpPr>
        <p:spPr>
          <a:xfrm>
            <a:off x="601255" y="1964168"/>
            <a:ext cx="3409782" cy="4036582"/>
          </a:xfrm>
        </p:spPr>
        <p:txBody>
          <a:bodyPr>
            <a:normAutofit/>
          </a:bodyPr>
          <a:lstStyle/>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85998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a:xfrm>
            <a:off x="601255" y="702156"/>
            <a:ext cx="3409783" cy="1013800"/>
          </a:xfrm>
        </p:spPr>
        <p:txBody>
          <a:bodyPr>
            <a:normAutofit/>
          </a:bodyPr>
          <a:lstStyle/>
          <a:p>
            <a:r>
              <a:rPr lang="en-IN" dirty="0"/>
              <a:t>Layers Explanation</a:t>
            </a:r>
          </a:p>
        </p:txBody>
      </p:sp>
      <p:sp>
        <p:nvSpPr>
          <p:cNvPr id="27" name="Rectangle 26">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6834"/>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E908477-9A25-4EE5-9238-1CF16DB95587}"/>
              </a:ext>
            </a:extLst>
          </p:cNvPr>
          <p:cNvSpPr>
            <a:spLocks noGrp="1"/>
          </p:cNvSpPr>
          <p:nvPr>
            <p:ph idx="1"/>
          </p:nvPr>
        </p:nvSpPr>
        <p:spPr>
          <a:xfrm>
            <a:off x="601255" y="1964168"/>
            <a:ext cx="3409782" cy="4036582"/>
          </a:xfrm>
        </p:spPr>
        <p:txBody>
          <a:bodyPr>
            <a:normAutofit/>
          </a:bodyPr>
          <a:lstStyle/>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88833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6"/>
            <a:ext cx="3409783" cy="1013800"/>
          </a:xfrm>
        </p:spPr>
        <p:txBody>
          <a:bodyPr vert="horz" lIns="91440" tIns="45720" rIns="91440" bIns="45720" rtlCol="0" anchor="b">
            <a:normAutofit/>
          </a:bodyPr>
          <a:lstStyle/>
          <a:p>
            <a:r>
              <a:rPr lang="en-US" u="sng" dirty="0"/>
              <a:t>Introduction</a:t>
            </a:r>
          </a:p>
        </p:txBody>
      </p:sp>
      <p:sp>
        <p:nvSpPr>
          <p:cNvPr id="43" name="Rectangle 42">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C68A7125-0B38-474F-B26E-5A1AF14C62CD}"/>
              </a:ext>
            </a:extLst>
          </p:cNvPr>
          <p:cNvSpPr/>
          <p:nvPr/>
        </p:nvSpPr>
        <p:spPr>
          <a:xfrm>
            <a:off x="601255" y="1964168"/>
            <a:ext cx="3409782" cy="207257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dirty="0">
                <a:solidFill>
                  <a:schemeClr val="bg1"/>
                </a:solidFill>
              </a:rPr>
              <a:t>“The question of whether a computer can think is no more interesting than the question of whether a submarine can swim.”</a:t>
            </a:r>
          </a:p>
          <a:p>
            <a:pPr>
              <a:spcBef>
                <a:spcPct val="20000"/>
              </a:spcBef>
              <a:spcAft>
                <a:spcPts val="600"/>
              </a:spcAft>
              <a:buClr>
                <a:schemeClr val="accent2"/>
              </a:buClr>
              <a:buSzPct val="92000"/>
            </a:pPr>
            <a:r>
              <a:rPr lang="en-US" dirty="0">
                <a:solidFill>
                  <a:schemeClr val="bg1"/>
                </a:solidFill>
              </a:rPr>
              <a:t> </a:t>
            </a:r>
            <a:br>
              <a:rPr lang="en-US" dirty="0">
                <a:solidFill>
                  <a:schemeClr val="bg1"/>
                </a:solidFill>
              </a:rPr>
            </a:br>
            <a:r>
              <a:rPr lang="en-US" dirty="0">
                <a:solidFill>
                  <a:schemeClr val="bg1"/>
                </a:solidFill>
              </a:rPr>
              <a:t>― Edsger W. Dijkstra</a:t>
            </a:r>
          </a:p>
        </p:txBody>
      </p:sp>
      <p:pic>
        <p:nvPicPr>
          <p:cNvPr id="9" name="Picture 8" descr="A close up of text on a white background&#10;&#10;Description automatically">
            <a:extLst>
              <a:ext uri="{FF2B5EF4-FFF2-40B4-BE49-F238E27FC236}">
                <a16:creationId xmlns:a16="http://schemas.microsoft.com/office/drawing/2014/main" id="{83E2E42F-02B9-454D-A37E-741D44CEBE04}"/>
              </a:ext>
            </a:extLst>
          </p:cNvPr>
          <p:cNvPicPr>
            <a:picLocks noChangeAspect="1"/>
          </p:cNvPicPr>
          <p:nvPr/>
        </p:nvPicPr>
        <p:blipFill>
          <a:blip r:embed="rId2"/>
          <a:stretch>
            <a:fillRect/>
          </a:stretch>
        </p:blipFill>
        <p:spPr>
          <a:xfrm>
            <a:off x="4329112" y="614406"/>
            <a:ext cx="7261633" cy="5611774"/>
          </a:xfrm>
          <a:prstGeom prst="rect">
            <a:avLst/>
          </a:prstGeom>
        </p:spPr>
      </p:pic>
    </p:spTree>
    <p:extLst>
      <p:ext uri="{BB962C8B-B14F-4D97-AF65-F5344CB8AC3E}">
        <p14:creationId xmlns:p14="http://schemas.microsoft.com/office/powerpoint/2010/main" val="832937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F4A378-DDEA-4468-B6F6-5358B4B1896E}"/>
              </a:ext>
            </a:extLst>
          </p:cNvPr>
          <p:cNvSpPr>
            <a:spLocks noGrp="1"/>
          </p:cNvSpPr>
          <p:nvPr>
            <p:ph type="title"/>
          </p:nvPr>
        </p:nvSpPr>
        <p:spPr>
          <a:xfrm>
            <a:off x="601255" y="702156"/>
            <a:ext cx="3409783" cy="1013800"/>
          </a:xfrm>
        </p:spPr>
        <p:txBody>
          <a:bodyPr>
            <a:normAutofit/>
          </a:bodyPr>
          <a:lstStyle/>
          <a:p>
            <a:r>
              <a:rPr lang="en-IN" dirty="0"/>
              <a:t>Set Up Model</a:t>
            </a:r>
          </a:p>
        </p:txBody>
      </p:sp>
      <p:sp>
        <p:nvSpPr>
          <p:cNvPr id="27" name="Rectangle 26">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6834"/>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0E908477-9A25-4EE5-9238-1CF16DB95587}"/>
              </a:ext>
            </a:extLst>
          </p:cNvPr>
          <p:cNvSpPr>
            <a:spLocks noGrp="1"/>
          </p:cNvSpPr>
          <p:nvPr>
            <p:ph idx="1"/>
          </p:nvPr>
        </p:nvSpPr>
        <p:spPr>
          <a:xfrm>
            <a:off x="601255" y="1964168"/>
            <a:ext cx="3409782" cy="4036582"/>
          </a:xfrm>
        </p:spPr>
        <p:txBody>
          <a:bodyPr>
            <a:normAutofit/>
          </a:bodyPr>
          <a:lstStyle/>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85698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55905" y="1113764"/>
            <a:ext cx="6108179" cy="4624327"/>
          </a:xfrm>
        </p:spPr>
        <p:txBody>
          <a:bodyPr anchor="ctr">
            <a:normAutofit/>
          </a:bodyPr>
          <a:lstStyle/>
          <a:p>
            <a:r>
              <a:rPr lang="en-IN" sz="2400" dirty="0"/>
              <a:t>Measure of how well a model generalizes to similar data to that on which it was trained</a:t>
            </a:r>
          </a:p>
          <a:p>
            <a:endParaRPr lang="en-IN" sz="2400" dirty="0"/>
          </a:p>
          <a:p>
            <a:pPr marL="0" indent="0">
              <a:buNone/>
            </a:pPr>
            <a:r>
              <a:rPr lang="en-IN" sz="2400" dirty="0"/>
              <a:t>Well-fitted  -  accurate outcomes</a:t>
            </a:r>
          </a:p>
          <a:p>
            <a:pPr marL="0" indent="0">
              <a:buNone/>
            </a:pPr>
            <a:r>
              <a:rPr lang="en-US" sz="2400" dirty="0"/>
              <a:t>Over fitted - </a:t>
            </a:r>
            <a:r>
              <a:rPr lang="en-IN" sz="2400" dirty="0"/>
              <a:t>matches the data too closely</a:t>
            </a:r>
          </a:p>
          <a:p>
            <a:pPr marL="0" indent="0">
              <a:buNone/>
            </a:pPr>
            <a:r>
              <a:rPr lang="en-US" sz="2400" dirty="0"/>
              <a:t>Under fitted - </a:t>
            </a:r>
            <a:r>
              <a:rPr lang="en-IN" sz="2400" dirty="0"/>
              <a:t>doesn’t match data closely enough</a:t>
            </a:r>
          </a:p>
          <a:p>
            <a:endParaRPr lang="en-US" dirty="0"/>
          </a:p>
        </p:txBody>
      </p:sp>
      <p:sp>
        <p:nvSpPr>
          <p:cNvPr id="11" name="Title 1">
            <a:extLst>
              <a:ext uri="{FF2B5EF4-FFF2-40B4-BE49-F238E27FC236}">
                <a16:creationId xmlns:a16="http://schemas.microsoft.com/office/drawing/2014/main" id="{F6EC8B96-2DDB-41B7-BFD2-FD0F7E1367EC}"/>
              </a:ext>
            </a:extLst>
          </p:cNvPr>
          <p:cNvSpPr>
            <a:spLocks noGrp="1"/>
          </p:cNvSpPr>
          <p:nvPr>
            <p:ph type="title"/>
          </p:nvPr>
        </p:nvSpPr>
        <p:spPr>
          <a:xfrm>
            <a:off x="601255" y="702156"/>
            <a:ext cx="3409783" cy="1013800"/>
          </a:xfrm>
        </p:spPr>
        <p:txBody>
          <a:bodyPr>
            <a:normAutofit/>
          </a:bodyPr>
          <a:lstStyle/>
          <a:p>
            <a:r>
              <a:rPr lang="en-IN" dirty="0"/>
              <a:t>WHAT IS MODEL FITTING</a:t>
            </a:r>
          </a:p>
        </p:txBody>
      </p:sp>
    </p:spTree>
    <p:extLst>
      <p:ext uri="{BB962C8B-B14F-4D97-AF65-F5344CB8AC3E}">
        <p14:creationId xmlns:p14="http://schemas.microsoft.com/office/powerpoint/2010/main" val="144845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br>
              <a:rPr lang="en-US" sz="3200">
                <a:solidFill>
                  <a:srgbClr val="FFFFFF"/>
                </a:solidFill>
              </a:rPr>
            </a:br>
            <a:endParaRPr lang="en-US" sz="3200">
              <a:solidFill>
                <a:srgbClr val="FFFFFF"/>
              </a:solidFill>
            </a:endParaRPr>
          </a:p>
        </p:txBody>
      </p:sp>
      <p:sp>
        <p:nvSpPr>
          <p:cNvPr id="3" name="Content Placeholder 2"/>
          <p:cNvSpPr>
            <a:spLocks noGrp="1"/>
          </p:cNvSpPr>
          <p:nvPr>
            <p:ph idx="1"/>
          </p:nvPr>
        </p:nvSpPr>
        <p:spPr>
          <a:xfrm>
            <a:off x="5155905" y="1113764"/>
            <a:ext cx="6108179" cy="4624327"/>
          </a:xfrm>
        </p:spPr>
        <p:txBody>
          <a:bodyPr anchor="ctr">
            <a:normAutofit/>
          </a:bodyPr>
          <a:lstStyle/>
          <a:p>
            <a:pPr lvl="0"/>
            <a:r>
              <a:rPr lang="en-IN" sz="2800" dirty="0"/>
              <a:t>.fit()</a:t>
            </a:r>
          </a:p>
          <a:p>
            <a:pPr lvl="0"/>
            <a:r>
              <a:rPr lang="en-IN" sz="2800" dirty="0"/>
              <a:t>.</a:t>
            </a:r>
            <a:r>
              <a:rPr lang="en-IN" sz="2800" dirty="0" err="1"/>
              <a:t>fit_generator</a:t>
            </a:r>
            <a:r>
              <a:rPr lang="en-IN" sz="2800" dirty="0"/>
              <a:t>()</a:t>
            </a:r>
          </a:p>
          <a:p>
            <a:pPr lvl="0"/>
            <a:r>
              <a:rPr lang="en-IN" sz="2800" dirty="0"/>
              <a:t>.</a:t>
            </a:r>
            <a:r>
              <a:rPr lang="en-IN" sz="2800" dirty="0" err="1"/>
              <a:t>train_on_batch</a:t>
            </a:r>
            <a:r>
              <a:rPr lang="en-IN" sz="2800" dirty="0"/>
              <a:t>()</a:t>
            </a:r>
          </a:p>
          <a:p>
            <a:endParaRPr lang="en-IN" dirty="0"/>
          </a:p>
          <a:p>
            <a:endParaRPr dirty="0"/>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702156"/>
            <a:ext cx="3409783"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Function of </a:t>
            </a:r>
            <a:r>
              <a:rPr lang="en-IN" dirty="0" err="1"/>
              <a:t>keras</a:t>
            </a:r>
            <a:r>
              <a:rPr lang="en-IN" dirty="0"/>
              <a:t> model</a:t>
            </a:r>
          </a:p>
        </p:txBody>
      </p:sp>
    </p:spTree>
    <p:extLst>
      <p:ext uri="{BB962C8B-B14F-4D97-AF65-F5344CB8AC3E}">
        <p14:creationId xmlns:p14="http://schemas.microsoft.com/office/powerpoint/2010/main" val="39660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br>
              <a:rPr lang="en-US" sz="3200">
                <a:solidFill>
                  <a:srgbClr val="FFFFFF"/>
                </a:solidFill>
              </a:rPr>
            </a:br>
            <a:endParaRPr lang="en-US" sz="3200">
              <a:solidFill>
                <a:srgbClr val="FFFFFF"/>
              </a:solidFill>
            </a:endParaRPr>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702156"/>
            <a:ext cx="3409783"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.fit() function</a:t>
            </a:r>
          </a:p>
        </p:txBody>
      </p:sp>
      <p:sp>
        <p:nvSpPr>
          <p:cNvPr id="11" name="Content Placeholder 2">
            <a:extLst>
              <a:ext uri="{FF2B5EF4-FFF2-40B4-BE49-F238E27FC236}">
                <a16:creationId xmlns:a16="http://schemas.microsoft.com/office/drawing/2014/main" id="{46D83B6B-3A94-45F1-A7FB-43D8DE9D4736}"/>
              </a:ext>
            </a:extLst>
          </p:cNvPr>
          <p:cNvSpPr txBox="1">
            <a:spLocks/>
          </p:cNvSpPr>
          <p:nvPr/>
        </p:nvSpPr>
        <p:spPr>
          <a:xfrm>
            <a:off x="5155905" y="485678"/>
            <a:ext cx="6108179" cy="588877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Description: </a:t>
            </a:r>
          </a:p>
          <a:p>
            <a:pPr marL="0" indent="0">
              <a:buFont typeface="Wingdings 2" panose="05020102010507070707" pitchFamily="18" charset="2"/>
              <a:buNone/>
            </a:pPr>
            <a:r>
              <a:rPr lang="en-US" dirty="0"/>
              <a:t>Train a Keras model for a fixed number of epochs</a:t>
            </a:r>
          </a:p>
          <a:p>
            <a:pPr marL="0" indent="0">
              <a:buFont typeface="Wingdings 2" panose="05020102010507070707" pitchFamily="18" charset="2"/>
              <a:buNone/>
            </a:pPr>
            <a:endParaRPr lang="en-US" dirty="0"/>
          </a:p>
          <a:p>
            <a:pPr marL="0" indent="0">
              <a:buFont typeface="Wingdings 2" panose="05020102010507070707" pitchFamily="18" charset="2"/>
              <a:buNone/>
            </a:pPr>
            <a:r>
              <a:rPr lang="en-US" sz="2400" dirty="0"/>
              <a:t>Syntax : -</a:t>
            </a:r>
          </a:p>
          <a:p>
            <a:pPr marL="0" indent="0">
              <a:buFont typeface="Wingdings 2" panose="05020102010507070707" pitchFamily="18" charset="2"/>
              <a:buNone/>
            </a:pPr>
            <a:endParaRPr lang="en-US" sz="2400" dirty="0"/>
          </a:p>
          <a:p>
            <a:pPr marL="0" indent="0">
              <a:buFont typeface="Wingdings 2" panose="05020102010507070707" pitchFamily="18" charset="2"/>
              <a:buNone/>
            </a:pPr>
            <a:r>
              <a:rPr lang="en-US" dirty="0"/>
              <a:t> </a:t>
            </a:r>
          </a:p>
          <a:p>
            <a:pPr marL="0" indent="0">
              <a:buFont typeface="Wingdings 2" panose="05020102010507070707" pitchFamily="18" charset="2"/>
              <a:buNone/>
            </a:pPr>
            <a:r>
              <a:rPr lang="en-US" dirty="0"/>
              <a:t>Object - Keras model object</a:t>
            </a:r>
          </a:p>
          <a:p>
            <a:pPr marL="0" indent="0">
              <a:buFont typeface="Wingdings 2" panose="05020102010507070707" pitchFamily="18" charset="2"/>
              <a:buNone/>
            </a:pPr>
            <a:r>
              <a:rPr lang="en-US" dirty="0"/>
              <a:t>X – training data        </a:t>
            </a:r>
          </a:p>
          <a:p>
            <a:pPr marL="0" indent="0">
              <a:buFont typeface="Wingdings 2" panose="05020102010507070707" pitchFamily="18" charset="2"/>
              <a:buNone/>
            </a:pPr>
            <a:r>
              <a:rPr lang="en-US" dirty="0"/>
              <a:t>Y- target data</a:t>
            </a:r>
          </a:p>
          <a:p>
            <a:pPr marL="0" indent="0">
              <a:buFont typeface="Wingdings 2" panose="05020102010507070707" pitchFamily="18" charset="2"/>
              <a:buNone/>
            </a:pPr>
            <a:r>
              <a:rPr lang="en-US" dirty="0"/>
              <a:t>epochs  - Number of times to iterate over the training data arrays.</a:t>
            </a:r>
          </a:p>
          <a:p>
            <a:pPr marL="0" indent="0">
              <a:buFont typeface="Wingdings 2" panose="05020102010507070707" pitchFamily="18" charset="2"/>
              <a:buNone/>
            </a:pPr>
            <a:r>
              <a:rPr lang="en-US" dirty="0" err="1"/>
              <a:t>batch_size</a:t>
            </a:r>
            <a:r>
              <a:rPr lang="en-US" dirty="0"/>
              <a:t> - number of samples that going to be propagated through the network</a:t>
            </a:r>
          </a:p>
          <a:p>
            <a:pPr marL="0" indent="0">
              <a:buFont typeface="Wingdings 2" panose="05020102010507070707" pitchFamily="18" charset="2"/>
              <a:buNone/>
            </a:pPr>
            <a:r>
              <a:rPr lang="en-US" dirty="0" err="1"/>
              <a:t>validation_steps</a:t>
            </a:r>
            <a:r>
              <a:rPr lang="en-US" dirty="0"/>
              <a:t>  - Total number of steps to validate before stopping.</a:t>
            </a:r>
          </a:p>
          <a:p>
            <a:endParaRPr lang="en-US" dirty="0"/>
          </a:p>
        </p:txBody>
      </p:sp>
      <p:pic>
        <p:nvPicPr>
          <p:cNvPr id="12" name="Picture 11">
            <a:extLst>
              <a:ext uri="{FF2B5EF4-FFF2-40B4-BE49-F238E27FC236}">
                <a16:creationId xmlns:a16="http://schemas.microsoft.com/office/drawing/2014/main" id="{89BB9681-1E67-4CCE-B3A2-E84D16708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216" y="2130556"/>
            <a:ext cx="5959627" cy="806548"/>
          </a:xfrm>
          <a:prstGeom prst="rect">
            <a:avLst/>
          </a:prstGeom>
        </p:spPr>
      </p:pic>
    </p:spTree>
    <p:extLst>
      <p:ext uri="{BB962C8B-B14F-4D97-AF65-F5344CB8AC3E}">
        <p14:creationId xmlns:p14="http://schemas.microsoft.com/office/powerpoint/2010/main" val="180183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br>
              <a:rPr lang="en-US" sz="3200">
                <a:solidFill>
                  <a:srgbClr val="FFFFFF"/>
                </a:solidFill>
              </a:rPr>
            </a:br>
            <a:endParaRPr lang="en-US" sz="3200">
              <a:solidFill>
                <a:srgbClr val="FFFFFF"/>
              </a:solidFill>
            </a:endParaRPr>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702156"/>
            <a:ext cx="3409783"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a:t>
            </a:r>
            <a:r>
              <a:rPr lang="en-IN" dirty="0" err="1"/>
              <a:t>fit_generator</a:t>
            </a:r>
            <a:r>
              <a:rPr lang="en-IN" dirty="0"/>
              <a:t>() function</a:t>
            </a:r>
          </a:p>
        </p:txBody>
      </p:sp>
      <p:sp>
        <p:nvSpPr>
          <p:cNvPr id="13" name="Content Placeholder 2">
            <a:extLst>
              <a:ext uri="{FF2B5EF4-FFF2-40B4-BE49-F238E27FC236}">
                <a16:creationId xmlns:a16="http://schemas.microsoft.com/office/drawing/2014/main" id="{ACF6BD13-420E-4D62-9CAD-A0910457507C}"/>
              </a:ext>
            </a:extLst>
          </p:cNvPr>
          <p:cNvSpPr>
            <a:spLocks noGrp="1"/>
          </p:cNvSpPr>
          <p:nvPr>
            <p:ph idx="1"/>
          </p:nvPr>
        </p:nvSpPr>
        <p:spPr>
          <a:xfrm>
            <a:off x="5023226" y="485678"/>
            <a:ext cx="6108179" cy="4624327"/>
          </a:xfrm>
        </p:spPr>
        <p:txBody>
          <a:bodyPr anchor="ctr">
            <a:normAutofit/>
          </a:bodyPr>
          <a:lstStyle/>
          <a:p>
            <a:r>
              <a:rPr lang="en-US" sz="2400" dirty="0"/>
              <a:t>Description: </a:t>
            </a:r>
          </a:p>
          <a:p>
            <a:r>
              <a:rPr lang="en-IN" b="1" dirty="0"/>
              <a:t>Fits The Model On Data Yielded Batch-By-Batch By A Generator.</a:t>
            </a:r>
            <a:endParaRPr lang="en-IN" dirty="0"/>
          </a:p>
          <a:p>
            <a:r>
              <a:rPr lang="en-IN" sz="2400" dirty="0"/>
              <a:t>Syntax: -</a:t>
            </a:r>
          </a:p>
          <a:p>
            <a:endParaRPr lang="en-IN" dirty="0"/>
          </a:p>
          <a:p>
            <a:endParaRPr lang="en-IN" dirty="0"/>
          </a:p>
          <a:p>
            <a:pPr marL="0" indent="0">
              <a:buNone/>
            </a:pPr>
            <a:r>
              <a:rPr lang="en-US" dirty="0"/>
              <a:t>Object - </a:t>
            </a:r>
            <a:r>
              <a:rPr lang="en-IN" dirty="0" err="1"/>
              <a:t>Keras</a:t>
            </a:r>
            <a:r>
              <a:rPr lang="en-IN" dirty="0"/>
              <a:t> model object</a:t>
            </a:r>
          </a:p>
          <a:p>
            <a:pPr marL="0" indent="0">
              <a:buNone/>
            </a:pPr>
            <a:r>
              <a:rPr lang="en-IN" dirty="0" err="1"/>
              <a:t>steps_per_epoch</a:t>
            </a:r>
            <a:r>
              <a:rPr lang="en-IN" dirty="0"/>
              <a:t> - batches of samples to yield from generator</a:t>
            </a:r>
          </a:p>
          <a:p>
            <a:endParaRPr dirty="0"/>
          </a:p>
        </p:txBody>
      </p:sp>
      <p:pic>
        <p:nvPicPr>
          <p:cNvPr id="14" name="Picture 13">
            <a:extLst>
              <a:ext uri="{FF2B5EF4-FFF2-40B4-BE49-F238E27FC236}">
                <a16:creationId xmlns:a16="http://schemas.microsoft.com/office/drawing/2014/main" id="{1BF2FBC6-AB67-4418-9063-AA00BC41F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900" y="2699627"/>
            <a:ext cx="6098943" cy="726300"/>
          </a:xfrm>
          <a:prstGeom prst="rect">
            <a:avLst/>
          </a:prstGeom>
        </p:spPr>
      </p:pic>
    </p:spTree>
    <p:extLst>
      <p:ext uri="{BB962C8B-B14F-4D97-AF65-F5344CB8AC3E}">
        <p14:creationId xmlns:p14="http://schemas.microsoft.com/office/powerpoint/2010/main" val="3793242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br>
              <a:rPr lang="en-US" sz="3200">
                <a:solidFill>
                  <a:srgbClr val="FFFFFF"/>
                </a:solidFill>
              </a:rPr>
            </a:br>
            <a:endParaRPr lang="en-US" sz="3200">
              <a:solidFill>
                <a:srgbClr val="FFFFFF"/>
              </a:solidFill>
            </a:endParaRPr>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702156"/>
            <a:ext cx="3409783"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a:t>
            </a:r>
            <a:r>
              <a:rPr lang="en-IN" dirty="0" err="1"/>
              <a:t>train_on_batch</a:t>
            </a:r>
            <a:r>
              <a:rPr lang="en-IN" dirty="0"/>
              <a:t> function</a:t>
            </a:r>
          </a:p>
        </p:txBody>
      </p:sp>
      <p:sp>
        <p:nvSpPr>
          <p:cNvPr id="11" name="Content Placeholder 2">
            <a:extLst>
              <a:ext uri="{FF2B5EF4-FFF2-40B4-BE49-F238E27FC236}">
                <a16:creationId xmlns:a16="http://schemas.microsoft.com/office/drawing/2014/main" id="{9653CD60-B522-412F-8EAE-AE6CFEB61AA6}"/>
              </a:ext>
            </a:extLst>
          </p:cNvPr>
          <p:cNvSpPr>
            <a:spLocks noGrp="1"/>
          </p:cNvSpPr>
          <p:nvPr>
            <p:ph idx="1"/>
          </p:nvPr>
        </p:nvSpPr>
        <p:spPr>
          <a:xfrm>
            <a:off x="5155905" y="1113764"/>
            <a:ext cx="6108179" cy="4624327"/>
          </a:xfrm>
        </p:spPr>
        <p:txBody>
          <a:bodyPr anchor="ctr">
            <a:normAutofit lnSpcReduction="10000"/>
          </a:bodyPr>
          <a:lstStyle/>
          <a:p>
            <a:r>
              <a:rPr lang="en-IN" sz="2400" dirty="0"/>
              <a:t>Description:</a:t>
            </a:r>
          </a:p>
          <a:p>
            <a:pPr marL="0" indent="0">
              <a:buNone/>
            </a:pPr>
            <a:r>
              <a:rPr lang="en-IN" dirty="0"/>
              <a:t>     Single gradient update or model evaluation over one batch of samples</a:t>
            </a:r>
          </a:p>
          <a:p>
            <a:endParaRPr lang="en-IN" dirty="0"/>
          </a:p>
          <a:p>
            <a:r>
              <a:rPr lang="en-IN" sz="2400" dirty="0"/>
              <a:t>Syntax: - </a:t>
            </a:r>
          </a:p>
          <a:p>
            <a:endParaRPr lang="en-IN" dirty="0"/>
          </a:p>
          <a:p>
            <a:endParaRPr lang="en-US" dirty="0"/>
          </a:p>
          <a:p>
            <a:endParaRPr lang="en-US" dirty="0"/>
          </a:p>
          <a:p>
            <a:r>
              <a:rPr lang="en-US" dirty="0" err="1"/>
              <a:t>Class_weight</a:t>
            </a:r>
            <a:r>
              <a:rPr lang="en-US" dirty="0"/>
              <a:t> - </a:t>
            </a:r>
            <a:r>
              <a:rPr lang="en-IN" dirty="0"/>
              <a:t>named list mapping classes to a weight value,               used for scaling the loss function (during training only).</a:t>
            </a:r>
          </a:p>
          <a:p>
            <a:pPr marL="0" indent="0">
              <a:buNone/>
            </a:pPr>
            <a:r>
              <a:rPr lang="en-IN" dirty="0"/>
              <a:t>    </a:t>
            </a:r>
            <a:r>
              <a:rPr lang="en-IN" dirty="0" err="1"/>
              <a:t>sample_weight</a:t>
            </a:r>
            <a:r>
              <a:rPr lang="en-IN" dirty="0"/>
              <a:t> - array of weights for the training samples, used for weighting the loss function </a:t>
            </a:r>
            <a:endParaRPr dirty="0"/>
          </a:p>
        </p:txBody>
      </p:sp>
      <p:pic>
        <p:nvPicPr>
          <p:cNvPr id="12" name="Picture 11">
            <a:extLst>
              <a:ext uri="{FF2B5EF4-FFF2-40B4-BE49-F238E27FC236}">
                <a16:creationId xmlns:a16="http://schemas.microsoft.com/office/drawing/2014/main" id="{10B479A5-4095-47AC-BB64-22ABD1D29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928" y="3229493"/>
            <a:ext cx="5853505" cy="743990"/>
          </a:xfrm>
          <a:prstGeom prst="rect">
            <a:avLst/>
          </a:prstGeom>
        </p:spPr>
      </p:pic>
    </p:spTree>
    <p:extLst>
      <p:ext uri="{BB962C8B-B14F-4D97-AF65-F5344CB8AC3E}">
        <p14:creationId xmlns:p14="http://schemas.microsoft.com/office/powerpoint/2010/main" val="139157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br>
              <a:rPr lang="en-US" sz="3200">
                <a:solidFill>
                  <a:srgbClr val="FFFFFF"/>
                </a:solidFill>
              </a:rPr>
            </a:br>
            <a:endParaRPr lang="en-US" sz="3200">
              <a:solidFill>
                <a:srgbClr val="FFFFFF"/>
              </a:solidFill>
            </a:endParaRPr>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702156"/>
            <a:ext cx="3409783" cy="1013800"/>
          </a:xfrm>
          <a:prstGeom prst="rect">
            <a:avLst/>
          </a:prstGeom>
        </p:spPr>
        <p:txBody>
          <a:bodyPr vert="horz" lIns="91440" tIns="45720" rIns="91440" bIns="45720" rtlCol="0" anchor="b">
            <a:normAutofit fontScale="850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Difference between .fit &amp; .</a:t>
            </a:r>
            <a:r>
              <a:rPr lang="en-IN" dirty="0" err="1"/>
              <a:t>fit_generator</a:t>
            </a:r>
            <a:endParaRPr lang="en-IN" dirty="0"/>
          </a:p>
        </p:txBody>
      </p:sp>
      <p:graphicFrame>
        <p:nvGraphicFramePr>
          <p:cNvPr id="13" name="Content Placeholder 3">
            <a:extLst>
              <a:ext uri="{FF2B5EF4-FFF2-40B4-BE49-F238E27FC236}">
                <a16:creationId xmlns:a16="http://schemas.microsoft.com/office/drawing/2014/main" id="{BA8ABFB7-B0E2-493B-A400-CB5562068797}"/>
              </a:ext>
            </a:extLst>
          </p:cNvPr>
          <p:cNvGraphicFramePr>
            <a:graphicFrameLocks noGrp="1"/>
          </p:cNvGraphicFramePr>
          <p:nvPr>
            <p:ph idx="1"/>
            <p:extLst>
              <p:ext uri="{D42A27DB-BD31-4B8C-83A1-F6EECF244321}">
                <p14:modId xmlns:p14="http://schemas.microsoft.com/office/powerpoint/2010/main" val="342079754"/>
              </p:ext>
            </p:extLst>
          </p:nvPr>
        </p:nvGraphicFramePr>
        <p:xfrm>
          <a:off x="5156200" y="485678"/>
          <a:ext cx="6107114" cy="5888772"/>
        </p:xfrm>
        <a:graphic>
          <a:graphicData uri="http://schemas.openxmlformats.org/drawingml/2006/table">
            <a:tbl>
              <a:tblPr firstRow="1" bandRow="1">
                <a:tableStyleId>{5C22544A-7EE6-4342-B048-85BDC9FD1C3A}</a:tableStyleId>
              </a:tblPr>
              <a:tblGrid>
                <a:gridCol w="3053557">
                  <a:extLst>
                    <a:ext uri="{9D8B030D-6E8A-4147-A177-3AD203B41FA5}">
                      <a16:colId xmlns:a16="http://schemas.microsoft.com/office/drawing/2014/main" val="20000"/>
                    </a:ext>
                  </a:extLst>
                </a:gridCol>
                <a:gridCol w="3053557">
                  <a:extLst>
                    <a:ext uri="{9D8B030D-6E8A-4147-A177-3AD203B41FA5}">
                      <a16:colId xmlns:a16="http://schemas.microsoft.com/office/drawing/2014/main" val="20001"/>
                    </a:ext>
                  </a:extLst>
                </a:gridCol>
              </a:tblGrid>
              <a:tr h="19629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Fit()</a:t>
                      </a:r>
                      <a:endParaRPr lang="en-IN" sz="2400" dirty="0"/>
                    </a:p>
                    <a:p>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err="1"/>
                        <a:t>Fit_generator</a:t>
                      </a:r>
                      <a:r>
                        <a:rPr lang="en-US" sz="2400" dirty="0"/>
                        <a:t>()</a:t>
                      </a:r>
                      <a:endParaRPr lang="en-IN" sz="2400" dirty="0"/>
                    </a:p>
                    <a:p>
                      <a:endParaRPr lang="en-IN" dirty="0"/>
                    </a:p>
                  </a:txBody>
                  <a:tcPr/>
                </a:tc>
                <a:extLst>
                  <a:ext uri="{0D108BD9-81ED-4DB2-BD59-A6C34878D82A}">
                    <a16:rowId xmlns:a16="http://schemas.microsoft.com/office/drawing/2014/main" val="10000"/>
                  </a:ext>
                </a:extLst>
              </a:tr>
              <a:tr h="19629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Works</a:t>
                      </a:r>
                      <a:r>
                        <a:rPr lang="en-US" baseline="0" dirty="0"/>
                        <a:t> on small Dataset</a:t>
                      </a:r>
                      <a:endParaRPr lang="en-IN" dirty="0"/>
                    </a:p>
                    <a:p>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Works on large</a:t>
                      </a:r>
                      <a:r>
                        <a:rPr lang="en-US" baseline="0" dirty="0"/>
                        <a:t> Dataset</a:t>
                      </a:r>
                      <a:endParaRPr lang="en-IN" dirty="0"/>
                    </a:p>
                    <a:p>
                      <a:endParaRPr lang="en-IN" dirty="0"/>
                    </a:p>
                  </a:txBody>
                  <a:tcPr/>
                </a:tc>
                <a:extLst>
                  <a:ext uri="{0D108BD9-81ED-4DB2-BD59-A6C34878D82A}">
                    <a16:rowId xmlns:a16="http://schemas.microsoft.com/office/drawing/2014/main" val="10001"/>
                  </a:ext>
                </a:extLst>
              </a:tr>
              <a:tr h="196292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Does not require generator</a:t>
                      </a:r>
                      <a:r>
                        <a:rPr lang="en-US" baseline="0" dirty="0"/>
                        <a:t> function</a:t>
                      </a:r>
                      <a:endParaRPr lang="en-IN" dirty="0"/>
                    </a:p>
                    <a:p>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Calls generator function for operation</a:t>
                      </a:r>
                      <a:endParaRPr lang="en-IN" dirty="0"/>
                    </a:p>
                    <a:p>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531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EVALUATE ACCURACY</a:t>
            </a:r>
          </a:p>
        </p:txBody>
      </p:sp>
      <p:sp>
        <p:nvSpPr>
          <p:cNvPr id="9" name="Title 1">
            <a:extLst>
              <a:ext uri="{FF2B5EF4-FFF2-40B4-BE49-F238E27FC236}">
                <a16:creationId xmlns:a16="http://schemas.microsoft.com/office/drawing/2014/main" id="{13EAB50E-5B49-4971-B72D-24077DF0383D}"/>
              </a:ext>
            </a:extLst>
          </p:cNvPr>
          <p:cNvSpPr txBox="1">
            <a:spLocks/>
          </p:cNvSpPr>
          <p:nvPr/>
        </p:nvSpPr>
        <p:spPr>
          <a:xfrm>
            <a:off x="601255" y="691005"/>
            <a:ext cx="3409783" cy="10138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sp>
        <p:nvSpPr>
          <p:cNvPr id="11" name="Content Placeholder 2">
            <a:extLst>
              <a:ext uri="{FF2B5EF4-FFF2-40B4-BE49-F238E27FC236}">
                <a16:creationId xmlns:a16="http://schemas.microsoft.com/office/drawing/2014/main" id="{AEED7859-3423-437B-8DF2-B433BF83F17B}"/>
              </a:ext>
            </a:extLst>
          </p:cNvPr>
          <p:cNvSpPr>
            <a:spLocks noGrp="1"/>
          </p:cNvSpPr>
          <p:nvPr>
            <p:ph idx="1"/>
          </p:nvPr>
        </p:nvSpPr>
        <p:spPr>
          <a:xfrm>
            <a:off x="5155905" y="1113764"/>
            <a:ext cx="6108179" cy="4624327"/>
          </a:xfrm>
        </p:spPr>
        <p:txBody>
          <a:bodyPr anchor="ctr">
            <a:normAutofit/>
          </a:bodyPr>
          <a:lstStyle/>
          <a:p>
            <a:r>
              <a:rPr lang="en-IN" sz="2400" dirty="0"/>
              <a:t>Description: </a:t>
            </a:r>
          </a:p>
          <a:p>
            <a:pPr marL="0" indent="0">
              <a:buNone/>
            </a:pPr>
            <a:r>
              <a:rPr lang="en-IN" sz="2000" dirty="0"/>
              <a:t>Compare how the model performs on the test dataset:</a:t>
            </a:r>
          </a:p>
          <a:p>
            <a:r>
              <a:rPr lang="en-IN" dirty="0"/>
              <a:t> </a:t>
            </a:r>
            <a:r>
              <a:rPr lang="en-IN" sz="2400" dirty="0"/>
              <a:t>Syntax</a:t>
            </a:r>
            <a:r>
              <a:rPr lang="en-IN" dirty="0"/>
              <a:t> : </a:t>
            </a:r>
          </a:p>
          <a:p>
            <a:endParaRPr lang="en-IN" dirty="0"/>
          </a:p>
          <a:p>
            <a:pPr marL="0" indent="0">
              <a:buNone/>
            </a:pPr>
            <a:endParaRPr lang="en-IN" dirty="0"/>
          </a:p>
          <a:p>
            <a:pPr marL="0" indent="0">
              <a:buNone/>
            </a:pPr>
            <a:endParaRPr lang="en-IN" dirty="0"/>
          </a:p>
          <a:p>
            <a:pPr marL="0" indent="0">
              <a:buNone/>
            </a:pPr>
            <a:r>
              <a:rPr lang="en-IN" dirty="0"/>
              <a:t>Verbose - Verbosity mode (0 = silent, 1 = verbose, 2 = one log line per epoch).</a:t>
            </a:r>
          </a:p>
          <a:p>
            <a:pPr marL="0" indent="0">
              <a:buNone/>
            </a:pPr>
            <a:endParaRPr lang="en-IN" dirty="0"/>
          </a:p>
          <a:p>
            <a:endParaRPr lang="en-IN" dirty="0"/>
          </a:p>
        </p:txBody>
      </p:sp>
      <p:pic>
        <p:nvPicPr>
          <p:cNvPr id="12" name="Picture 11">
            <a:extLst>
              <a:ext uri="{FF2B5EF4-FFF2-40B4-BE49-F238E27FC236}">
                <a16:creationId xmlns:a16="http://schemas.microsoft.com/office/drawing/2014/main" id="{68911D5C-091C-4E80-A03B-4825DA63D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147" y="3142090"/>
            <a:ext cx="5569527" cy="575947"/>
          </a:xfrm>
          <a:prstGeom prst="rect">
            <a:avLst/>
          </a:prstGeom>
        </p:spPr>
      </p:pic>
    </p:spTree>
    <p:extLst>
      <p:ext uri="{BB962C8B-B14F-4D97-AF65-F5344CB8AC3E}">
        <p14:creationId xmlns:p14="http://schemas.microsoft.com/office/powerpoint/2010/main" val="250951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p:nvPr/>
        </p:nvSpPr>
        <p:spPr>
          <a:xfrm>
            <a:off x="0" y="614406"/>
            <a:ext cx="12192000" cy="6243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Gill Sans"/>
                <a:ea typeface="Gill Sans"/>
                <a:cs typeface="Gill Sans"/>
                <a:sym typeface="Gill Sans"/>
              </a:rPr>
              <a:t>Pre</a:t>
            </a:r>
            <a:endParaRPr sz="1800" b="0" i="0" u="none" strike="noStrike" cap="none">
              <a:solidFill>
                <a:schemeClr val="lt1"/>
              </a:solidFill>
              <a:latin typeface="Gill Sans"/>
              <a:ea typeface="Gill Sans"/>
              <a:cs typeface="Gill Sans"/>
              <a:sym typeface="Gill Sans"/>
            </a:endParaRPr>
          </a:p>
        </p:txBody>
      </p:sp>
      <p:sp>
        <p:nvSpPr>
          <p:cNvPr id="101" name="Google Shape;101;p1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1201538" y="769950"/>
            <a:ext cx="9783900" cy="11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a:latin typeface="Gill Sans"/>
                <a:ea typeface="Gill Sans"/>
                <a:cs typeface="Gill Sans"/>
                <a:sym typeface="Gill Sans"/>
              </a:rPr>
              <a:t>Prediction</a:t>
            </a:r>
            <a:endParaRPr sz="6000">
              <a:latin typeface="Gill Sans"/>
              <a:ea typeface="Gill Sans"/>
              <a:cs typeface="Gill Sans"/>
              <a:sym typeface="Gill Sans"/>
            </a:endParaRPr>
          </a:p>
        </p:txBody>
      </p:sp>
      <p:pic>
        <p:nvPicPr>
          <p:cNvPr id="103" name="Google Shape;103;p13"/>
          <p:cNvPicPr preferRelativeResize="0"/>
          <p:nvPr/>
        </p:nvPicPr>
        <p:blipFill>
          <a:blip r:embed="rId3">
            <a:alphaModFix/>
          </a:blip>
          <a:stretch>
            <a:fillRect/>
          </a:stretch>
        </p:blipFill>
        <p:spPr>
          <a:xfrm>
            <a:off x="2238375" y="2009538"/>
            <a:ext cx="7715250" cy="4010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9" name="Google Shape;109;p14"/>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0" name="Google Shape;110;p14"/>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3200"/>
              <a:buFont typeface="Gill Sans"/>
              <a:buNone/>
            </a:pPr>
            <a:r>
              <a:rPr lang="en-US" b="1"/>
              <a:t>Making predictions:</a:t>
            </a:r>
            <a:endParaRPr b="1"/>
          </a:p>
          <a:p>
            <a:pPr marL="0" lvl="0" indent="0" algn="l" rtl="0">
              <a:spcBef>
                <a:spcPts val="0"/>
              </a:spcBef>
              <a:spcAft>
                <a:spcPts val="0"/>
              </a:spcAft>
              <a:buClr>
                <a:srgbClr val="FFFFFF"/>
              </a:buClr>
              <a:buSzPts val="3200"/>
              <a:buFont typeface="Gill Sans"/>
              <a:buNone/>
            </a:pPr>
            <a:r>
              <a:rPr lang="en-US"/>
              <a:t>Method 1</a:t>
            </a:r>
            <a:endParaRPr/>
          </a:p>
        </p:txBody>
      </p:sp>
      <p:pic>
        <p:nvPicPr>
          <p:cNvPr id="111" name="Google Shape;111;p14"/>
          <p:cNvPicPr preferRelativeResize="0"/>
          <p:nvPr/>
        </p:nvPicPr>
        <p:blipFill>
          <a:blip r:embed="rId3">
            <a:alphaModFix/>
          </a:blip>
          <a:stretch>
            <a:fillRect/>
          </a:stretch>
        </p:blipFill>
        <p:spPr>
          <a:xfrm>
            <a:off x="4665324" y="1387153"/>
            <a:ext cx="7364550" cy="43431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702156"/>
            <a:ext cx="11029616" cy="1013800"/>
          </a:xfrm>
        </p:spPr>
        <p:txBody>
          <a:bodyPr>
            <a:normAutofit/>
          </a:bodyPr>
          <a:lstStyle/>
          <a:p>
            <a:r>
              <a:rPr lang="en-IN" dirty="0"/>
              <a:t>What is Deep Learning?</a:t>
            </a:r>
          </a:p>
        </p:txBody>
      </p:sp>
      <p:sp>
        <p:nvSpPr>
          <p:cNvPr id="13" name="Rectangle 12">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9E9EAB0-571E-4176-84AF-812429EB1DC3}"/>
              </a:ext>
            </a:extLst>
          </p:cNvPr>
          <p:cNvPicPr>
            <a:picLocks noChangeAspect="1"/>
          </p:cNvPicPr>
          <p:nvPr/>
        </p:nvPicPr>
        <p:blipFill>
          <a:blip r:embed="rId2"/>
          <a:srcRect/>
          <a:stretch/>
        </p:blipFill>
        <p:spPr>
          <a:xfrm>
            <a:off x="446533" y="2180495"/>
            <a:ext cx="5404639" cy="4045683"/>
          </a:xfrm>
          <a:prstGeom prst="rect">
            <a:avLst/>
          </a:prstGeom>
        </p:spPr>
      </p:pic>
      <p:sp>
        <p:nvSpPr>
          <p:cNvPr id="10" name="Content Placeholder 9">
            <a:extLst>
              <a:ext uri="{FF2B5EF4-FFF2-40B4-BE49-F238E27FC236}">
                <a16:creationId xmlns:a16="http://schemas.microsoft.com/office/drawing/2014/main" id="{F1C542AF-17FC-420F-9D06-78051AE663FD}"/>
              </a:ext>
            </a:extLst>
          </p:cNvPr>
          <p:cNvSpPr>
            <a:spLocks noGrp="1"/>
          </p:cNvSpPr>
          <p:nvPr>
            <p:ph idx="1"/>
          </p:nvPr>
        </p:nvSpPr>
        <p:spPr>
          <a:xfrm>
            <a:off x="6335805" y="2180496"/>
            <a:ext cx="5275001" cy="4045683"/>
          </a:xfrm>
        </p:spPr>
        <p:txBody>
          <a:bodyPr>
            <a:normAutofit/>
          </a:bodyPr>
          <a:lstStyle/>
          <a:p>
            <a:r>
              <a:rPr lang="en-US" dirty="0"/>
              <a:t>Input to output to via layers of representation </a:t>
            </a:r>
          </a:p>
          <a:p>
            <a:r>
              <a:rPr lang="en-US" dirty="0"/>
              <a:t>Like a function transforming Input to output</a:t>
            </a:r>
          </a:p>
          <a:p>
            <a:r>
              <a:rPr lang="en-US" dirty="0"/>
              <a:t>One hidden layer- A neural network</a:t>
            </a:r>
          </a:p>
          <a:p>
            <a:r>
              <a:rPr lang="en-US" dirty="0"/>
              <a:t>More than one hidden layer – A “deep” neural network</a:t>
            </a:r>
          </a:p>
        </p:txBody>
      </p:sp>
    </p:spTree>
    <p:extLst>
      <p:ext uri="{BB962C8B-B14F-4D97-AF65-F5344CB8AC3E}">
        <p14:creationId xmlns:p14="http://schemas.microsoft.com/office/powerpoint/2010/main" val="3186632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7" name="Google Shape;117;p15"/>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8" name="Google Shape;118;p15"/>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200"/>
              <a:buFont typeface="Gill Sans"/>
              <a:buNone/>
            </a:pPr>
            <a:r>
              <a:rPr lang="en-US" b="1"/>
              <a:t>Making predictions:</a:t>
            </a:r>
            <a:endParaRPr b="1"/>
          </a:p>
          <a:p>
            <a:pPr marL="0" lvl="0" indent="0" algn="l" rtl="0">
              <a:spcBef>
                <a:spcPts val="0"/>
              </a:spcBef>
              <a:spcAft>
                <a:spcPts val="0"/>
              </a:spcAft>
              <a:buClr>
                <a:schemeClr val="lt1"/>
              </a:buClr>
              <a:buSzPts val="3200"/>
              <a:buFont typeface="Gill Sans"/>
              <a:buNone/>
            </a:pPr>
            <a:r>
              <a:rPr lang="en-US"/>
              <a:t>Method 2</a:t>
            </a:r>
            <a:endParaRPr/>
          </a:p>
          <a:p>
            <a:pPr marL="0" lvl="0" indent="0" algn="l" rtl="0">
              <a:spcBef>
                <a:spcPts val="0"/>
              </a:spcBef>
              <a:spcAft>
                <a:spcPts val="0"/>
              </a:spcAft>
              <a:buClr>
                <a:srgbClr val="FFFFFF"/>
              </a:buClr>
              <a:buSzPts val="3200"/>
              <a:buFont typeface="Gill Sans"/>
              <a:buNone/>
            </a:pPr>
            <a:endParaRPr/>
          </a:p>
        </p:txBody>
      </p:sp>
      <p:pic>
        <p:nvPicPr>
          <p:cNvPr id="119" name="Google Shape;119;p15"/>
          <p:cNvPicPr preferRelativeResize="0"/>
          <p:nvPr/>
        </p:nvPicPr>
        <p:blipFill>
          <a:blip r:embed="rId3">
            <a:alphaModFix/>
          </a:blip>
          <a:stretch>
            <a:fillRect/>
          </a:stretch>
        </p:blipFill>
        <p:spPr>
          <a:xfrm>
            <a:off x="4665325" y="1749425"/>
            <a:ext cx="7439126" cy="322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5" name="Google Shape;125;p16"/>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6" name="Google Shape;126;p16"/>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3000"/>
              <a:buFont typeface="Gill Sans"/>
              <a:buNone/>
            </a:pPr>
            <a:r>
              <a:rPr lang="en-US" b="1"/>
              <a:t>Plotting predictions</a:t>
            </a:r>
            <a:endParaRPr b="1"/>
          </a:p>
        </p:txBody>
      </p:sp>
      <p:pic>
        <p:nvPicPr>
          <p:cNvPr id="127" name="Google Shape;127;p16"/>
          <p:cNvPicPr preferRelativeResize="0"/>
          <p:nvPr/>
        </p:nvPicPr>
        <p:blipFill>
          <a:blip r:embed="rId3">
            <a:alphaModFix/>
          </a:blip>
          <a:stretch>
            <a:fillRect/>
          </a:stretch>
        </p:blipFill>
        <p:spPr>
          <a:xfrm>
            <a:off x="4665325" y="1336375"/>
            <a:ext cx="7403325" cy="4543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3" name="Google Shape;133;p17"/>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4" name="Google Shape;134;p17"/>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000"/>
              <a:buFont typeface="Gill Sans"/>
              <a:buNone/>
            </a:pPr>
            <a:r>
              <a:rPr lang="en-US" b="1"/>
              <a:t>Plotting predictions</a:t>
            </a:r>
            <a:endParaRPr b="1"/>
          </a:p>
          <a:p>
            <a:pPr marL="0" lvl="0" indent="0" algn="l" rtl="0">
              <a:spcBef>
                <a:spcPts val="0"/>
              </a:spcBef>
              <a:spcAft>
                <a:spcPts val="0"/>
              </a:spcAft>
              <a:buClr>
                <a:srgbClr val="FFFFFF"/>
              </a:buClr>
              <a:buSzPts val="2500"/>
              <a:buFont typeface="Gill Sans"/>
              <a:buNone/>
            </a:pPr>
            <a:r>
              <a:rPr lang="en-US"/>
              <a:t>cont..</a:t>
            </a:r>
            <a:endParaRPr/>
          </a:p>
        </p:txBody>
      </p:sp>
      <p:pic>
        <p:nvPicPr>
          <p:cNvPr id="135" name="Google Shape;135;p17"/>
          <p:cNvPicPr preferRelativeResize="0"/>
          <p:nvPr/>
        </p:nvPicPr>
        <p:blipFill>
          <a:blip r:embed="rId3">
            <a:alphaModFix/>
          </a:blip>
          <a:stretch>
            <a:fillRect/>
          </a:stretch>
        </p:blipFill>
        <p:spPr>
          <a:xfrm>
            <a:off x="4665325" y="524638"/>
            <a:ext cx="7400925" cy="5802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1" name="Google Shape;141;p18"/>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2" name="Google Shape;142;p18"/>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3000"/>
              <a:buFont typeface="Gill Sans"/>
              <a:buNone/>
            </a:pPr>
            <a:r>
              <a:rPr lang="en-US" b="1"/>
              <a:t>Plotting predictions</a:t>
            </a:r>
            <a:endParaRPr b="1"/>
          </a:p>
          <a:p>
            <a:pPr marL="0" lvl="0" indent="0" algn="l" rtl="0">
              <a:spcBef>
                <a:spcPts val="0"/>
              </a:spcBef>
              <a:spcAft>
                <a:spcPts val="0"/>
              </a:spcAft>
              <a:buClr>
                <a:schemeClr val="lt1"/>
              </a:buClr>
              <a:buSzPts val="2500"/>
              <a:buFont typeface="Gill Sans"/>
              <a:buNone/>
            </a:pPr>
            <a:r>
              <a:rPr lang="en-US"/>
              <a:t>End.</a:t>
            </a:r>
            <a:endParaRPr/>
          </a:p>
        </p:txBody>
      </p:sp>
      <p:pic>
        <p:nvPicPr>
          <p:cNvPr id="143" name="Google Shape;143;p18"/>
          <p:cNvPicPr preferRelativeResize="0"/>
          <p:nvPr/>
        </p:nvPicPr>
        <p:blipFill>
          <a:blip r:embed="rId3">
            <a:alphaModFix/>
          </a:blip>
          <a:stretch>
            <a:fillRect/>
          </a:stretch>
        </p:blipFill>
        <p:spPr>
          <a:xfrm>
            <a:off x="4665326" y="1880475"/>
            <a:ext cx="7385426" cy="2524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56" name="Google Shape;156;p20"/>
          <p:cNvSpPr txBox="1">
            <a:spLocks noGrp="1"/>
          </p:cNvSpPr>
          <p:nvPr>
            <p:ph type="title"/>
          </p:nvPr>
        </p:nvSpPr>
        <p:spPr>
          <a:xfrm>
            <a:off x="959157" y="1113764"/>
            <a:ext cx="3269700" cy="46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500"/>
              <a:buFont typeface="Gill Sans"/>
              <a:buNone/>
            </a:pPr>
            <a:r>
              <a:rPr lang="en-US" sz="2500">
                <a:solidFill>
                  <a:srgbClr val="FFFFFF"/>
                </a:solidFill>
              </a:rPr>
              <a:t>BUILDING AND COMPILING YOUR MODEL</a:t>
            </a:r>
            <a:endParaRPr/>
          </a:p>
        </p:txBody>
      </p:sp>
      <p:pic>
        <p:nvPicPr>
          <p:cNvPr id="157" name="Google Shape;157;p20"/>
          <p:cNvPicPr preferRelativeResize="0"/>
          <p:nvPr/>
        </p:nvPicPr>
        <p:blipFill>
          <a:blip r:embed="rId3">
            <a:alphaModFix/>
          </a:blip>
          <a:stretch>
            <a:fillRect/>
          </a:stretch>
        </p:blipFill>
        <p:spPr>
          <a:xfrm>
            <a:off x="308000" y="3760719"/>
            <a:ext cx="4762500" cy="2678906"/>
          </a:xfrm>
          <a:prstGeom prst="rect">
            <a:avLst/>
          </a:prstGeom>
          <a:noFill/>
          <a:ln>
            <a:noFill/>
          </a:ln>
        </p:spPr>
      </p:pic>
      <p:pic>
        <p:nvPicPr>
          <p:cNvPr id="158" name="Google Shape;158;p20"/>
          <p:cNvPicPr preferRelativeResize="0"/>
          <p:nvPr/>
        </p:nvPicPr>
        <p:blipFill>
          <a:blip r:embed="rId4">
            <a:alphaModFix/>
          </a:blip>
          <a:stretch>
            <a:fillRect/>
          </a:stretch>
        </p:blipFill>
        <p:spPr>
          <a:xfrm>
            <a:off x="308000" y="500800"/>
            <a:ext cx="4762500" cy="2447925"/>
          </a:xfrm>
          <a:prstGeom prst="rect">
            <a:avLst/>
          </a:prstGeom>
          <a:noFill/>
          <a:ln>
            <a:noFill/>
          </a:ln>
        </p:spPr>
      </p:pic>
      <p:pic>
        <p:nvPicPr>
          <p:cNvPr id="159" name="Google Shape;159;p20"/>
          <p:cNvPicPr preferRelativeResize="0"/>
          <p:nvPr/>
        </p:nvPicPr>
        <p:blipFill>
          <a:blip r:embed="rId5">
            <a:alphaModFix/>
          </a:blip>
          <a:stretch>
            <a:fillRect/>
          </a:stretch>
        </p:blipFill>
        <p:spPr>
          <a:xfrm>
            <a:off x="6344675" y="1398238"/>
            <a:ext cx="5407025" cy="4055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9" name="Google Shape;149;p19"/>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500"/>
              <a:buFont typeface="Gill Sans"/>
              <a:buNone/>
            </a:pPr>
            <a:r>
              <a:rPr lang="en-US" sz="2500">
                <a:solidFill>
                  <a:srgbClr val="FFFFFF"/>
                </a:solidFill>
              </a:rPr>
              <a:t>BUILDING AND COMPILING YOUR MODEL</a:t>
            </a:r>
            <a:endParaRPr/>
          </a:p>
        </p:txBody>
      </p:sp>
      <p:sp>
        <p:nvSpPr>
          <p:cNvPr id="150" name="Google Shape;150;p19"/>
          <p:cNvSpPr txBox="1"/>
          <p:nvPr/>
        </p:nvSpPr>
        <p:spPr>
          <a:xfrm>
            <a:off x="959150" y="2505000"/>
            <a:ext cx="9790200" cy="11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Gill Sans"/>
                <a:ea typeface="Gill Sans"/>
                <a:cs typeface="Gill Sans"/>
                <a:sym typeface="Gill Sans"/>
              </a:rPr>
              <a:t>Lets have a quick recap</a:t>
            </a:r>
            <a:endParaRPr sz="4800">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5" name="Google Shape;165;p21"/>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66" name="Google Shape;166;p21"/>
          <p:cNvSpPr txBox="1">
            <a:spLocks noGrp="1"/>
          </p:cNvSpPr>
          <p:nvPr>
            <p:ph type="title"/>
          </p:nvPr>
        </p:nvSpPr>
        <p:spPr>
          <a:xfrm>
            <a:off x="959157" y="1113764"/>
            <a:ext cx="3269749" cy="462432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500"/>
              <a:buFont typeface="Gill Sans"/>
              <a:buNone/>
            </a:pPr>
            <a:br>
              <a:rPr lang="en-US" sz="2500">
                <a:solidFill>
                  <a:srgbClr val="FFFFFF"/>
                </a:solidFill>
              </a:rPr>
            </a:br>
            <a:r>
              <a:rPr lang="en-US" sz="2500" b="1">
                <a:solidFill>
                  <a:srgbClr val="FFFFFF"/>
                </a:solidFill>
              </a:rPr>
              <a:t>Quick Recap </a:t>
            </a:r>
            <a:endParaRPr sz="2500" b="1">
              <a:solidFill>
                <a:srgbClr val="FFFFFF"/>
              </a:solidFill>
            </a:endParaRPr>
          </a:p>
        </p:txBody>
      </p:sp>
      <p:sp>
        <p:nvSpPr>
          <p:cNvPr id="167" name="Google Shape;167;p21"/>
          <p:cNvSpPr txBox="1">
            <a:spLocks noGrp="1"/>
          </p:cNvSpPr>
          <p:nvPr>
            <p:ph type="body" idx="1"/>
          </p:nvPr>
        </p:nvSpPr>
        <p:spPr>
          <a:xfrm>
            <a:off x="5155905" y="1113764"/>
            <a:ext cx="6108179" cy="4624327"/>
          </a:xfrm>
          <a:prstGeom prst="rect">
            <a:avLst/>
          </a:prstGeom>
          <a:noFill/>
          <a:ln>
            <a:noFill/>
          </a:ln>
        </p:spPr>
        <p:txBody>
          <a:bodyPr spcFirstLastPara="1" wrap="square" lIns="91425" tIns="45700" rIns="91425" bIns="45700" anchor="ctr" anchorCtr="0">
            <a:noAutofit/>
          </a:bodyPr>
          <a:lstStyle/>
          <a:p>
            <a:pPr marL="457200" lvl="0" indent="-333756" algn="l" rtl="0">
              <a:spcBef>
                <a:spcPts val="0"/>
              </a:spcBef>
              <a:spcAft>
                <a:spcPts val="0"/>
              </a:spcAft>
              <a:buSzPts val="1656"/>
              <a:buAutoNum type="arabicPeriod"/>
            </a:pPr>
            <a:r>
              <a:rPr lang="en-US"/>
              <a:t>Introduction to keras</a:t>
            </a:r>
            <a:endParaRPr/>
          </a:p>
          <a:p>
            <a:pPr marL="457200" lvl="0" indent="-333756" algn="l" rtl="0">
              <a:spcBef>
                <a:spcPts val="0"/>
              </a:spcBef>
              <a:spcAft>
                <a:spcPts val="0"/>
              </a:spcAft>
              <a:buSzPts val="1656"/>
              <a:buAutoNum type="arabicPeriod"/>
            </a:pPr>
            <a:r>
              <a:rPr lang="en-US"/>
              <a:t>Installations of keras</a:t>
            </a:r>
            <a:endParaRPr/>
          </a:p>
          <a:p>
            <a:pPr marL="457200" lvl="0" indent="-333756" algn="l" rtl="0">
              <a:spcBef>
                <a:spcPts val="0"/>
              </a:spcBef>
              <a:spcAft>
                <a:spcPts val="0"/>
              </a:spcAft>
              <a:buSzPts val="1656"/>
              <a:buAutoNum type="arabicPeriod"/>
            </a:pPr>
            <a:r>
              <a:rPr lang="en-US"/>
              <a:t>Importing Fashion MNIST dataset</a:t>
            </a:r>
            <a:endParaRPr/>
          </a:p>
          <a:p>
            <a:pPr marL="457200" lvl="0" indent="-333756" algn="l" rtl="0">
              <a:spcBef>
                <a:spcPts val="0"/>
              </a:spcBef>
              <a:spcAft>
                <a:spcPts val="0"/>
              </a:spcAft>
              <a:buSzPts val="1656"/>
              <a:buAutoNum type="arabicPeriod"/>
            </a:pPr>
            <a:r>
              <a:rPr lang="en-US"/>
              <a:t>Exploring the data</a:t>
            </a:r>
            <a:endParaRPr/>
          </a:p>
          <a:p>
            <a:pPr marL="457200" lvl="0" indent="-333756" algn="l" rtl="0">
              <a:spcBef>
                <a:spcPts val="0"/>
              </a:spcBef>
              <a:spcAft>
                <a:spcPts val="0"/>
              </a:spcAft>
              <a:buSzPts val="1656"/>
              <a:buAutoNum type="arabicPeriod"/>
            </a:pPr>
            <a:r>
              <a:rPr lang="en-US"/>
              <a:t>Preprocessing the Data</a:t>
            </a:r>
            <a:endParaRPr/>
          </a:p>
          <a:p>
            <a:pPr marL="457200" lvl="0" indent="-333756" algn="l" rtl="0">
              <a:spcBef>
                <a:spcPts val="0"/>
              </a:spcBef>
              <a:spcAft>
                <a:spcPts val="0"/>
              </a:spcAft>
              <a:buSzPts val="1656"/>
              <a:buAutoNum type="arabicPeriod"/>
            </a:pPr>
            <a:r>
              <a:rPr lang="en-US"/>
              <a:t>Build the model</a:t>
            </a:r>
            <a:endParaRPr/>
          </a:p>
          <a:p>
            <a:pPr marL="914400" lvl="1" indent="-333756" algn="l" rtl="0">
              <a:spcBef>
                <a:spcPts val="0"/>
              </a:spcBef>
              <a:spcAft>
                <a:spcPts val="0"/>
              </a:spcAft>
              <a:buSzPts val="1656"/>
              <a:buAutoNum type="alphaLcPeriod"/>
            </a:pPr>
            <a:r>
              <a:rPr lang="en-US"/>
              <a:t>Setup layers</a:t>
            </a:r>
            <a:endParaRPr/>
          </a:p>
          <a:p>
            <a:pPr marL="914400" lvl="1" indent="-333756" algn="l" rtl="0">
              <a:spcBef>
                <a:spcPts val="0"/>
              </a:spcBef>
              <a:spcAft>
                <a:spcPts val="0"/>
              </a:spcAft>
              <a:buSzPts val="1656"/>
              <a:buAutoNum type="alphaLcPeriod"/>
            </a:pPr>
            <a:r>
              <a:rPr lang="en-US"/>
              <a:t>Compile the model</a:t>
            </a:r>
            <a:endParaRPr/>
          </a:p>
          <a:p>
            <a:pPr marL="914400" lvl="1" indent="-333756" algn="l" rtl="0">
              <a:spcBef>
                <a:spcPts val="0"/>
              </a:spcBef>
              <a:spcAft>
                <a:spcPts val="0"/>
              </a:spcAft>
              <a:buSzPts val="1656"/>
              <a:buAutoNum type="alphaLcPeriod"/>
            </a:pPr>
            <a:r>
              <a:rPr lang="en-US"/>
              <a:t>Train the model</a:t>
            </a:r>
            <a:endParaRPr/>
          </a:p>
          <a:p>
            <a:pPr marL="914400" lvl="1" indent="-333756" algn="l" rtl="0">
              <a:spcBef>
                <a:spcPts val="0"/>
              </a:spcBef>
              <a:spcAft>
                <a:spcPts val="0"/>
              </a:spcAft>
              <a:buSzPts val="1656"/>
              <a:buAutoNum type="alphaLcPeriod"/>
            </a:pPr>
            <a:r>
              <a:rPr lang="en-US"/>
              <a:t>Evaluate accuracy </a:t>
            </a:r>
            <a:endParaRPr/>
          </a:p>
          <a:p>
            <a:pPr marL="914400" lvl="1" indent="-333756" algn="l" rtl="0">
              <a:spcBef>
                <a:spcPts val="0"/>
              </a:spcBef>
              <a:spcAft>
                <a:spcPts val="0"/>
              </a:spcAft>
              <a:buSzPts val="1656"/>
              <a:buAutoNum type="alphaLcPeriod"/>
            </a:pPr>
            <a:r>
              <a:rPr lang="en-US"/>
              <a:t>Make predictions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73" name="Google Shape;173;p22"/>
          <p:cNvSpPr txBox="1"/>
          <p:nvPr/>
        </p:nvSpPr>
        <p:spPr>
          <a:xfrm>
            <a:off x="1204050" y="1353025"/>
            <a:ext cx="9783900" cy="11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i="1">
                <a:latin typeface="Gill Sans"/>
                <a:ea typeface="Gill Sans"/>
                <a:cs typeface="Gill Sans"/>
                <a:sym typeface="Gill Sans"/>
              </a:rPr>
              <a:t>And if you still don't get it </a:t>
            </a:r>
            <a:endParaRPr sz="3600" i="1">
              <a:latin typeface="Gill Sans"/>
              <a:ea typeface="Gill Sans"/>
              <a:cs typeface="Gill Sans"/>
              <a:sym typeface="Gill Sans"/>
            </a:endParaRPr>
          </a:p>
        </p:txBody>
      </p:sp>
      <p:pic>
        <p:nvPicPr>
          <p:cNvPr id="174" name="Google Shape;174;p22"/>
          <p:cNvPicPr preferRelativeResize="0"/>
          <p:nvPr/>
        </p:nvPicPr>
        <p:blipFill>
          <a:blip r:embed="rId3">
            <a:alphaModFix/>
          </a:blip>
          <a:stretch>
            <a:fillRect/>
          </a:stretch>
        </p:blipFill>
        <p:spPr>
          <a:xfrm>
            <a:off x="3301475" y="2484325"/>
            <a:ext cx="4640325" cy="3480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0" name="Google Shape;180;p23"/>
          <p:cNvSpPr txBox="1"/>
          <p:nvPr/>
        </p:nvSpPr>
        <p:spPr>
          <a:xfrm>
            <a:off x="1204050" y="2130800"/>
            <a:ext cx="9783900" cy="11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a:latin typeface="Gill Sans"/>
                <a:ea typeface="Gill Sans"/>
                <a:cs typeface="Gill Sans"/>
                <a:sym typeface="Gill Sans"/>
              </a:rPr>
              <a:t>Future scope</a:t>
            </a:r>
            <a:endParaRPr sz="4800" b="1">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6" name="Google Shape;186;p24"/>
          <p:cNvSpPr/>
          <p:nvPr/>
        </p:nvSpPr>
        <p:spPr>
          <a:xfrm>
            <a:off x="490581" y="485678"/>
            <a:ext cx="4174800" cy="588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7" name="Google Shape;187;p24"/>
          <p:cNvSpPr txBox="1">
            <a:spLocks noGrp="1"/>
          </p:cNvSpPr>
          <p:nvPr>
            <p:ph type="title"/>
          </p:nvPr>
        </p:nvSpPr>
        <p:spPr>
          <a:xfrm>
            <a:off x="959157" y="1113764"/>
            <a:ext cx="3269700" cy="46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500"/>
              <a:buFont typeface="Gill Sans"/>
              <a:buNone/>
            </a:pPr>
            <a:br>
              <a:rPr lang="en-US" sz="2500">
                <a:solidFill>
                  <a:srgbClr val="FFFFFF"/>
                </a:solidFill>
              </a:rPr>
            </a:br>
            <a:r>
              <a:rPr lang="en-US" sz="2500">
                <a:solidFill>
                  <a:srgbClr val="FFFFFF"/>
                </a:solidFill>
              </a:rPr>
              <a:t>Advantages of</a:t>
            </a:r>
            <a:endParaRPr sz="2500">
              <a:solidFill>
                <a:srgbClr val="FFFFFF"/>
              </a:solidFill>
            </a:endParaRPr>
          </a:p>
          <a:p>
            <a:pPr marL="0" lvl="0" indent="0" algn="l" rtl="0">
              <a:spcBef>
                <a:spcPts val="0"/>
              </a:spcBef>
              <a:spcAft>
                <a:spcPts val="0"/>
              </a:spcAft>
              <a:buClr>
                <a:srgbClr val="FFFFFF"/>
              </a:buClr>
              <a:buSzPts val="2500"/>
              <a:buFont typeface="Gill Sans"/>
              <a:buNone/>
            </a:pPr>
            <a:r>
              <a:rPr lang="en-US" sz="2500">
                <a:solidFill>
                  <a:srgbClr val="FFFFFF"/>
                </a:solidFill>
              </a:rPr>
              <a:t>Deep Learning</a:t>
            </a:r>
            <a:endParaRPr sz="2500">
              <a:solidFill>
                <a:srgbClr val="FFFFFF"/>
              </a:solidFill>
            </a:endParaRPr>
          </a:p>
        </p:txBody>
      </p:sp>
      <p:sp>
        <p:nvSpPr>
          <p:cNvPr id="188" name="Google Shape;188;p24"/>
          <p:cNvSpPr txBox="1">
            <a:spLocks noGrp="1"/>
          </p:cNvSpPr>
          <p:nvPr>
            <p:ph type="body" idx="1"/>
          </p:nvPr>
        </p:nvSpPr>
        <p:spPr>
          <a:xfrm>
            <a:off x="5138005" y="1113764"/>
            <a:ext cx="6108300" cy="4624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29303B"/>
                </a:solidFill>
                <a:highlight>
                  <a:srgbClr val="FFFFFF"/>
                </a:highlight>
                <a:latin typeface="Arial"/>
                <a:ea typeface="Arial"/>
                <a:cs typeface="Arial"/>
                <a:sym typeface="Arial"/>
              </a:rPr>
              <a:t>Artificial intelligence is growing exponentially. There is no doubt about that. Self-driving cars are clocking up millions of miles, IBM Watson is diagnosing patients better than armies of doctors and Google Deepmind's AlphaGo beat the World champion at Go - a game where intuition plays a key role.</a:t>
            </a:r>
            <a:endParaRPr>
              <a:solidFill>
                <a:srgbClr val="29303B"/>
              </a:solidFill>
              <a:highlight>
                <a:srgbClr val="FFFFFF"/>
              </a:highlight>
              <a:latin typeface="Arial"/>
              <a:ea typeface="Arial"/>
              <a:cs typeface="Arial"/>
              <a:sym typeface="Arial"/>
            </a:endParaRPr>
          </a:p>
          <a:p>
            <a:pPr marL="0" lvl="0" indent="0" algn="l" rtl="0">
              <a:lnSpc>
                <a:spcPct val="115000"/>
              </a:lnSpc>
              <a:spcBef>
                <a:spcPts val="800"/>
              </a:spcBef>
              <a:spcAft>
                <a:spcPts val="0"/>
              </a:spcAft>
              <a:buClr>
                <a:schemeClr val="dk1"/>
              </a:buClr>
              <a:buSzPts val="1100"/>
              <a:buFont typeface="Arial"/>
              <a:buNone/>
            </a:pPr>
            <a:r>
              <a:rPr lang="en-US">
                <a:solidFill>
                  <a:srgbClr val="29303B"/>
                </a:solidFill>
                <a:highlight>
                  <a:srgbClr val="FFFFFF"/>
                </a:highlight>
                <a:latin typeface="Arial"/>
                <a:ea typeface="Arial"/>
                <a:cs typeface="Arial"/>
                <a:sym typeface="Arial"/>
              </a:rPr>
              <a:t>But the further AI advances, the more complex become the problems it needs to solve. And only Deep Learning can solve such complex problems and that's why it's at the heart of Artificial intelligence and Data Science.</a:t>
            </a:r>
            <a:endParaRPr>
              <a:solidFill>
                <a:srgbClr val="29303B"/>
              </a:solidFill>
              <a:highlight>
                <a:srgbClr val="FFFFFF"/>
              </a:highlight>
              <a:latin typeface="Arial"/>
              <a:ea typeface="Arial"/>
              <a:cs typeface="Arial"/>
              <a:sym typeface="Arial"/>
            </a:endParaRPr>
          </a:p>
          <a:p>
            <a:pPr marL="306000" lvl="0" indent="-200844" algn="l" rtl="0">
              <a:spcBef>
                <a:spcPts val="800"/>
              </a:spcBef>
              <a:spcAft>
                <a:spcPts val="0"/>
              </a:spcAft>
              <a:buSzPts val="1656"/>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Understanding Neural Networks</a:t>
            </a:r>
          </a:p>
        </p:txBody>
      </p:sp>
      <p:pic>
        <p:nvPicPr>
          <p:cNvPr id="9" name="Neural Networks GIF-original(1)">
            <a:hlinkClick r:id="" action="ppaction://media"/>
            <a:extLst>
              <a:ext uri="{FF2B5EF4-FFF2-40B4-BE49-F238E27FC236}">
                <a16:creationId xmlns:a16="http://schemas.microsoft.com/office/drawing/2014/main" id="{71B45D7C-62FB-43DF-B7BF-696C6493C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4526" y="2118732"/>
            <a:ext cx="5969660" cy="4348975"/>
          </a:xfrm>
        </p:spPr>
      </p:pic>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6869151" y="2219093"/>
            <a:ext cx="4741655" cy="42486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Neural networks are used when you want to recognize patterns. (Supervised learning)</a:t>
            </a:r>
          </a:p>
          <a:p>
            <a:r>
              <a:rPr lang="en-US" dirty="0"/>
              <a:t>They are simplified models of brains. </a:t>
            </a:r>
          </a:p>
          <a:p>
            <a:r>
              <a:rPr lang="en-US" dirty="0"/>
              <a:t>Neurons are either activated or inactivated based on the synapses(weights), which connect the neurons together &amp; determine its state</a:t>
            </a:r>
          </a:p>
          <a:p>
            <a:r>
              <a:rPr lang="en-US" dirty="0"/>
              <a:t>The neurons are arranged in layers - An input layer, one or more "hidden" layers and an output layer</a:t>
            </a:r>
          </a:p>
          <a:p>
            <a:endParaRPr lang="en-US" dirty="0"/>
          </a:p>
        </p:txBody>
      </p:sp>
    </p:spTree>
    <p:extLst>
      <p:ext uri="{BB962C8B-B14F-4D97-AF65-F5344CB8AC3E}">
        <p14:creationId xmlns:p14="http://schemas.microsoft.com/office/powerpoint/2010/main" val="91855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4" name="Google Shape;194;p25"/>
          <p:cNvSpPr/>
          <p:nvPr/>
        </p:nvSpPr>
        <p:spPr>
          <a:xfrm>
            <a:off x="490581" y="485678"/>
            <a:ext cx="4174800" cy="588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95" name="Google Shape;195;p25"/>
          <p:cNvSpPr txBox="1">
            <a:spLocks noGrp="1"/>
          </p:cNvSpPr>
          <p:nvPr>
            <p:ph type="title"/>
          </p:nvPr>
        </p:nvSpPr>
        <p:spPr>
          <a:xfrm>
            <a:off x="959157" y="1113764"/>
            <a:ext cx="3269700" cy="462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2500"/>
              <a:buFont typeface="Gill Sans"/>
              <a:buNone/>
            </a:pPr>
            <a:br>
              <a:rPr lang="en-US" sz="2500">
                <a:solidFill>
                  <a:srgbClr val="FFFFFF"/>
                </a:solidFill>
              </a:rPr>
            </a:br>
            <a:r>
              <a:rPr lang="en-US" sz="2500">
                <a:solidFill>
                  <a:srgbClr val="FFFFFF"/>
                </a:solidFill>
              </a:rPr>
              <a:t>Examples on Keras</a:t>
            </a:r>
            <a:endParaRPr sz="2500">
              <a:solidFill>
                <a:srgbClr val="FFFFFF"/>
              </a:solidFill>
            </a:endParaRPr>
          </a:p>
        </p:txBody>
      </p:sp>
      <p:pic>
        <p:nvPicPr>
          <p:cNvPr id="196" name="Google Shape;196;p25"/>
          <p:cNvPicPr preferRelativeResize="0"/>
          <p:nvPr/>
        </p:nvPicPr>
        <p:blipFill>
          <a:blip r:embed="rId3">
            <a:alphaModFix/>
          </a:blip>
          <a:stretch>
            <a:fillRect/>
          </a:stretch>
        </p:blipFill>
        <p:spPr>
          <a:xfrm>
            <a:off x="4665375" y="485675"/>
            <a:ext cx="7526624" cy="588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202" name="Google Shape;202;p26"/>
          <p:cNvPicPr preferRelativeResize="0"/>
          <p:nvPr/>
        </p:nvPicPr>
        <p:blipFill>
          <a:blip r:embed="rId3">
            <a:alphaModFix/>
          </a:blip>
          <a:stretch>
            <a:fillRect/>
          </a:stretch>
        </p:blipFill>
        <p:spPr>
          <a:xfrm>
            <a:off x="1539188" y="-4"/>
            <a:ext cx="9113618"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What Are Layers?</a:t>
            </a:r>
          </a:p>
        </p:txBody>
      </p:sp>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7203688" y="1896036"/>
            <a:ext cx="4741655" cy="470548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Data transformation functions parametrized by weights</a:t>
            </a:r>
          </a:p>
          <a:p>
            <a:r>
              <a:rPr lang="en-US" dirty="0"/>
              <a:t>Weights and biases determine the behavior of the layer </a:t>
            </a:r>
          </a:p>
          <a:p>
            <a:r>
              <a:rPr lang="en-US" dirty="0"/>
              <a:t>An information distillation pipeline</a:t>
            </a:r>
          </a:p>
          <a:p>
            <a:r>
              <a:rPr lang="en-US" dirty="0"/>
              <a:t>Complex geometric transformations broken down into simpler ones</a:t>
            </a:r>
          </a:p>
          <a:p>
            <a:r>
              <a:rPr lang="en-US" dirty="0"/>
              <a:t>e.g. Turning a crumpled ball of paper into an uncrumpled one</a:t>
            </a:r>
          </a:p>
          <a:p>
            <a:endParaRPr lang="en-US" dirty="0"/>
          </a:p>
          <a:p>
            <a:endParaRPr lang="en-US" dirty="0"/>
          </a:p>
        </p:txBody>
      </p:sp>
      <p:graphicFrame>
        <p:nvGraphicFramePr>
          <p:cNvPr id="32" name="Content Placeholder 31">
            <a:extLst>
              <a:ext uri="{FF2B5EF4-FFF2-40B4-BE49-F238E27FC236}">
                <a16:creationId xmlns:a16="http://schemas.microsoft.com/office/drawing/2014/main" id="{4F68A3F3-F2A2-4BC2-A734-D89648870F13}"/>
              </a:ext>
            </a:extLst>
          </p:cNvPr>
          <p:cNvGraphicFramePr>
            <a:graphicFrameLocks noGrp="1"/>
          </p:cNvGraphicFramePr>
          <p:nvPr>
            <p:ph idx="1"/>
            <p:extLst>
              <p:ext uri="{D42A27DB-BD31-4B8C-83A1-F6EECF244321}">
                <p14:modId xmlns:p14="http://schemas.microsoft.com/office/powerpoint/2010/main" val="1167934124"/>
              </p:ext>
            </p:extLst>
          </p:nvPr>
        </p:nvGraphicFramePr>
        <p:xfrm>
          <a:off x="581192" y="1896036"/>
          <a:ext cx="6009345" cy="1817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33">
            <a:extLst>
              <a:ext uri="{FF2B5EF4-FFF2-40B4-BE49-F238E27FC236}">
                <a16:creationId xmlns:a16="http://schemas.microsoft.com/office/drawing/2014/main" id="{96FE0F20-7AD4-47B9-BAF4-BCE62CBB6DEC}"/>
              </a:ext>
            </a:extLst>
          </p:cNvPr>
          <p:cNvPicPr>
            <a:picLocks noChangeAspect="1"/>
          </p:cNvPicPr>
          <p:nvPr/>
        </p:nvPicPr>
        <p:blipFill>
          <a:blip r:embed="rId7"/>
          <a:stretch>
            <a:fillRect/>
          </a:stretch>
        </p:blipFill>
        <p:spPr>
          <a:xfrm>
            <a:off x="581192" y="3509311"/>
            <a:ext cx="6009345" cy="3092209"/>
          </a:xfrm>
          <a:prstGeom prst="rect">
            <a:avLst/>
          </a:prstGeom>
          <a:ln>
            <a:solidFill>
              <a:schemeClr val="accent1"/>
            </a:solidFill>
          </a:ln>
        </p:spPr>
      </p:pic>
    </p:spTree>
    <p:extLst>
      <p:ext uri="{BB962C8B-B14F-4D97-AF65-F5344CB8AC3E}">
        <p14:creationId xmlns:p14="http://schemas.microsoft.com/office/powerpoint/2010/main" val="387950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What determines the output of a layer?</a:t>
            </a:r>
          </a:p>
        </p:txBody>
      </p:sp>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6981994" y="2146610"/>
            <a:ext cx="4741655" cy="38232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outputs from the input layer are fed as inputs to the first layer</a:t>
            </a:r>
          </a:p>
          <a:p>
            <a:r>
              <a:rPr lang="en-US" dirty="0"/>
              <a:t>A bias is added along with the weight to the successive layer</a:t>
            </a:r>
          </a:p>
          <a:p>
            <a:r>
              <a:rPr lang="en-US" dirty="0"/>
              <a:t>The output of layers are determined as a function of these weights and biases</a:t>
            </a:r>
          </a:p>
          <a:p>
            <a:endParaRPr lang="en-US" dirty="0"/>
          </a:p>
        </p:txBody>
      </p:sp>
      <p:pic>
        <p:nvPicPr>
          <p:cNvPr id="5" name="Neural Networks GIF-original(6)">
            <a:hlinkClick r:id="" action="ppaction://media"/>
            <a:extLst>
              <a:ext uri="{FF2B5EF4-FFF2-40B4-BE49-F238E27FC236}">
                <a16:creationId xmlns:a16="http://schemas.microsoft.com/office/drawing/2014/main" id="{92561D3B-9015-454C-ABA8-DF08600DCF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8351" y="2219093"/>
            <a:ext cx="6310816" cy="3678238"/>
          </a:xfrm>
        </p:spPr>
      </p:pic>
    </p:spTree>
    <p:extLst>
      <p:ext uri="{BB962C8B-B14F-4D97-AF65-F5344CB8AC3E}">
        <p14:creationId xmlns:p14="http://schemas.microsoft.com/office/powerpoint/2010/main" val="346505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79852"/>
            <a:ext cx="11029616" cy="1013800"/>
          </a:xfrm>
        </p:spPr>
        <p:txBody>
          <a:bodyPr/>
          <a:lstStyle/>
          <a:p>
            <a:r>
              <a:rPr lang="en-IN" dirty="0"/>
              <a:t>Activation of Neurons in a layer</a:t>
            </a:r>
          </a:p>
        </p:txBody>
      </p:sp>
      <p:pic>
        <p:nvPicPr>
          <p:cNvPr id="39" name="Neural Network GIF-original">
            <a:hlinkClick r:id="" action="ppaction://media"/>
            <a:extLst>
              <a:ext uri="{FF2B5EF4-FFF2-40B4-BE49-F238E27FC236}">
                <a16:creationId xmlns:a16="http://schemas.microsoft.com/office/drawing/2014/main" id="{EB9F7777-8C3B-4489-89A1-10F6BBF823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9826" y="2147772"/>
            <a:ext cx="6361267" cy="3678238"/>
          </a:xfrm>
        </p:spPr>
      </p:pic>
      <p:sp>
        <p:nvSpPr>
          <p:cNvPr id="40" name="Content Placeholder 9">
            <a:extLst>
              <a:ext uri="{FF2B5EF4-FFF2-40B4-BE49-F238E27FC236}">
                <a16:creationId xmlns:a16="http://schemas.microsoft.com/office/drawing/2014/main" id="{0FE72362-A23E-4A9C-9A0D-1A57BA95CB33}"/>
              </a:ext>
            </a:extLst>
          </p:cNvPr>
          <p:cNvSpPr txBox="1">
            <a:spLocks/>
          </p:cNvSpPr>
          <p:nvPr/>
        </p:nvSpPr>
        <p:spPr>
          <a:xfrm>
            <a:off x="6968738" y="2146610"/>
            <a:ext cx="4754911" cy="38232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value in the neurons is between 0 and 1</a:t>
            </a:r>
          </a:p>
          <a:p>
            <a:r>
              <a:rPr lang="en-US" dirty="0"/>
              <a:t>An activated neuron or pixel will have the value 1 (brightest pixel) and the dark pixels will have the value 0</a:t>
            </a:r>
          </a:p>
        </p:txBody>
      </p:sp>
    </p:spTree>
    <p:extLst>
      <p:ext uri="{BB962C8B-B14F-4D97-AF65-F5344CB8AC3E}">
        <p14:creationId xmlns:p14="http://schemas.microsoft.com/office/powerpoint/2010/main" val="302308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What Exactly is Cost function?</a:t>
            </a:r>
          </a:p>
        </p:txBody>
      </p:sp>
      <p:pic>
        <p:nvPicPr>
          <p:cNvPr id="6" name="Neural Networks GIF-original(7)">
            <a:hlinkClick r:id="" action="ppaction://media"/>
            <a:extLst>
              <a:ext uri="{FF2B5EF4-FFF2-40B4-BE49-F238E27FC236}">
                <a16:creationId xmlns:a16="http://schemas.microsoft.com/office/drawing/2014/main" id="{18737FB3-F105-4CAA-800A-82BB5293DE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68351" y="1984918"/>
            <a:ext cx="11262732" cy="4672360"/>
          </a:xfrm>
        </p:spPr>
      </p:pic>
    </p:spTree>
    <p:extLst>
      <p:ext uri="{BB962C8B-B14F-4D97-AF65-F5344CB8AC3E}">
        <p14:creationId xmlns:p14="http://schemas.microsoft.com/office/powerpoint/2010/main" val="20098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1C06-4589-484B-B439-1A696CD32057}"/>
              </a:ext>
            </a:extLst>
          </p:cNvPr>
          <p:cNvSpPr>
            <a:spLocks noGrp="1"/>
          </p:cNvSpPr>
          <p:nvPr>
            <p:ph type="title"/>
          </p:nvPr>
        </p:nvSpPr>
        <p:spPr>
          <a:xfrm>
            <a:off x="581192" y="691004"/>
            <a:ext cx="11029616" cy="1013800"/>
          </a:xfrm>
        </p:spPr>
        <p:txBody>
          <a:bodyPr/>
          <a:lstStyle/>
          <a:p>
            <a:r>
              <a:rPr lang="en-IN" dirty="0"/>
              <a:t>Backpropagation Algorithm</a:t>
            </a:r>
          </a:p>
        </p:txBody>
      </p:sp>
      <p:sp>
        <p:nvSpPr>
          <p:cNvPr id="10" name="Content Placeholder 9">
            <a:extLst>
              <a:ext uri="{FF2B5EF4-FFF2-40B4-BE49-F238E27FC236}">
                <a16:creationId xmlns:a16="http://schemas.microsoft.com/office/drawing/2014/main" id="{1D3A6004-75C8-4AE5-8F26-B7EA4C1B146B}"/>
              </a:ext>
            </a:extLst>
          </p:cNvPr>
          <p:cNvSpPr txBox="1">
            <a:spLocks/>
          </p:cNvSpPr>
          <p:nvPr/>
        </p:nvSpPr>
        <p:spPr>
          <a:xfrm>
            <a:off x="7203688" y="2085277"/>
            <a:ext cx="4741655" cy="422631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We need to reduce the cost function for improving model accuracy</a:t>
            </a:r>
          </a:p>
          <a:p>
            <a:r>
              <a:rPr lang="en-US" dirty="0"/>
              <a:t>For this, loss is used as a feedback signal to an optimizer to iteratively adjust the model performance (by adjusting weights and biases)</a:t>
            </a:r>
          </a:p>
          <a:p>
            <a:r>
              <a:rPr lang="en-US" dirty="0"/>
              <a:t>Training or Fitting consists of finding batches of data to training process, to learn the optimal model parameters by nudging the weights and biases</a:t>
            </a:r>
          </a:p>
          <a:p>
            <a:endParaRPr lang="en-US" dirty="0"/>
          </a:p>
        </p:txBody>
      </p:sp>
      <p:pic>
        <p:nvPicPr>
          <p:cNvPr id="5" name="Neural Networks GIF-original(8)">
            <a:hlinkClick r:id="" action="ppaction://media"/>
            <a:extLst>
              <a:ext uri="{FF2B5EF4-FFF2-40B4-BE49-F238E27FC236}">
                <a16:creationId xmlns:a16="http://schemas.microsoft.com/office/drawing/2014/main" id="{D24FE9DA-EA35-446F-BC0B-B7C53A5D3D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1192" y="2085278"/>
            <a:ext cx="6538912" cy="4226312"/>
          </a:xfrm>
        </p:spPr>
      </p:pic>
    </p:spTree>
    <p:extLst>
      <p:ext uri="{BB962C8B-B14F-4D97-AF65-F5344CB8AC3E}">
        <p14:creationId xmlns:p14="http://schemas.microsoft.com/office/powerpoint/2010/main" val="42186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otalTime>65</TotalTime>
  <Words>1167</Words>
  <Application>Microsoft Office PowerPoint</Application>
  <PresentationFormat>Widescreen</PresentationFormat>
  <Paragraphs>176</Paragraphs>
  <Slides>41</Slides>
  <Notes>17</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Gill Sans</vt:lpstr>
      <vt:lpstr>Gill Sans MT</vt:lpstr>
      <vt:lpstr>Wingdings 2</vt:lpstr>
      <vt:lpstr>Dividend</vt:lpstr>
      <vt:lpstr>DEEP Learning using keras</vt:lpstr>
      <vt:lpstr>Introduction</vt:lpstr>
      <vt:lpstr>What is Deep Learning?</vt:lpstr>
      <vt:lpstr>Understanding Neural Networks</vt:lpstr>
      <vt:lpstr>What Are Layers?</vt:lpstr>
      <vt:lpstr>What determines the output of a layer?</vt:lpstr>
      <vt:lpstr>Activation of Neurons in a layer</vt:lpstr>
      <vt:lpstr>What Exactly is Cost function?</vt:lpstr>
      <vt:lpstr>Backpropagation Algorithm</vt:lpstr>
      <vt:lpstr>Keras Overview</vt:lpstr>
      <vt:lpstr>Let’s Summarise!</vt:lpstr>
      <vt:lpstr>Installation Of Keras on R-Studio</vt:lpstr>
      <vt:lpstr>Importing the Fashion-mnist dATASET</vt:lpstr>
      <vt:lpstr>Loading the Dataset in r-studio</vt:lpstr>
      <vt:lpstr>Exploring The DataSet</vt:lpstr>
      <vt:lpstr>Data Pre-Processing &amp; WHY WE NEED IT?</vt:lpstr>
      <vt:lpstr>Predictive Data Analytics</vt:lpstr>
      <vt:lpstr>Keras Structure</vt:lpstr>
      <vt:lpstr>Layers Explanation</vt:lpstr>
      <vt:lpstr>Set Up Model</vt:lpstr>
      <vt:lpstr>WHAT IS MODEL FITTING</vt:lpstr>
      <vt:lpstr> </vt:lpstr>
      <vt:lpstr> </vt:lpstr>
      <vt:lpstr> </vt:lpstr>
      <vt:lpstr> </vt:lpstr>
      <vt:lpstr> </vt:lpstr>
      <vt:lpstr>EVALUATE ACCURACY</vt:lpstr>
      <vt:lpstr>PowerPoint Presentation</vt:lpstr>
      <vt:lpstr>Making predictions: Method 1</vt:lpstr>
      <vt:lpstr>Making predictions: Method 2 </vt:lpstr>
      <vt:lpstr>Plotting predictions</vt:lpstr>
      <vt:lpstr>Plotting predictions cont..</vt:lpstr>
      <vt:lpstr>Plotting predictions End.</vt:lpstr>
      <vt:lpstr>BUILDING AND COMPILING YOUR MODEL</vt:lpstr>
      <vt:lpstr>BUILDING AND COMPILING YOUR MODEL</vt:lpstr>
      <vt:lpstr> Quick Recap </vt:lpstr>
      <vt:lpstr>PowerPoint Presentation</vt:lpstr>
      <vt:lpstr>PowerPoint Presentation</vt:lpstr>
      <vt:lpstr> Advantages of Deep Learning</vt:lpstr>
      <vt:lpstr> Examples on Keras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using keras</dc:title>
  <dc:creator>Neeraj Chavan</dc:creator>
  <cp:lastModifiedBy>Neeraj Chavan</cp:lastModifiedBy>
  <cp:revision>9</cp:revision>
  <dcterms:created xsi:type="dcterms:W3CDTF">2019-12-04T22:26:55Z</dcterms:created>
  <dcterms:modified xsi:type="dcterms:W3CDTF">2019-12-05T01:37:43Z</dcterms:modified>
</cp:coreProperties>
</file>